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5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281" r:id="rId2"/>
    <p:sldId id="330" r:id="rId3"/>
    <p:sldId id="340" r:id="rId4"/>
    <p:sldId id="338" r:id="rId5"/>
    <p:sldId id="339" r:id="rId6"/>
    <p:sldId id="341" r:id="rId7"/>
    <p:sldId id="320" r:id="rId8"/>
    <p:sldId id="323" r:id="rId9"/>
    <p:sldId id="311" r:id="rId10"/>
    <p:sldId id="342" r:id="rId11"/>
    <p:sldId id="313" r:id="rId12"/>
    <p:sldId id="314" r:id="rId13"/>
    <p:sldId id="326" r:id="rId14"/>
    <p:sldId id="327" r:id="rId15"/>
    <p:sldId id="328" r:id="rId16"/>
    <p:sldId id="344" r:id="rId17"/>
    <p:sldId id="343" r:id="rId18"/>
  </p:sldIdLst>
  <p:sldSz cx="9144000" cy="5143500" type="screen16x9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59">
          <p15:clr>
            <a:srgbClr val="A4A3A4"/>
          </p15:clr>
        </p15:guide>
        <p15:guide id="2" orient="horz" pos="1053">
          <p15:clr>
            <a:srgbClr val="A4A3A4"/>
          </p15:clr>
        </p15:guide>
        <p15:guide id="3" pos="3844">
          <p15:clr>
            <a:srgbClr val="A4A3A4"/>
          </p15:clr>
        </p15:guide>
        <p15:guide id="4" pos="191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99"/>
    <a:srgbClr val="006BBC"/>
    <a:srgbClr val="04D0FF"/>
    <a:srgbClr val="2200FD"/>
    <a:srgbClr val="BF3420"/>
    <a:srgbClr val="BEBFC1"/>
    <a:srgbClr val="FEFDFF"/>
    <a:srgbClr val="1A7BAE"/>
    <a:srgbClr val="95BC49"/>
    <a:srgbClr val="FDA907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 horzBarState="maximized">
    <p:restoredLeft sz="17633"/>
    <p:restoredTop sz="38980" autoAdjust="0"/>
  </p:normalViewPr>
  <p:slideViewPr>
    <p:cSldViewPr>
      <p:cViewPr>
        <p:scale>
          <a:sx n="100" d="100"/>
          <a:sy n="100" d="100"/>
        </p:scale>
        <p:origin x="-845" y="-341"/>
      </p:cViewPr>
      <p:guideLst>
        <p:guide orient="horz" pos="2159"/>
        <p:guide orient="horz" pos="1053"/>
        <p:guide pos="3844"/>
        <p:guide pos="1916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52" d="100"/>
          <a:sy n="52" d="100"/>
        </p:scale>
        <p:origin x="-2844" y="-84"/>
      </p:cViewPr>
      <p:guideLst>
        <p:guide orient="horz" pos="2880"/>
        <p:guide pos="2160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B56024-E033-460B-B461-F9C8C93C904B}" type="datetimeFigureOut">
              <a:rPr lang="zh-CN" altLang="en-US" smtClean="0"/>
              <a:pPr/>
              <a:t>2017/12/9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72FC-EDD4-43B4-B218-6888597E2A2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70223641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403541-C361-4440-AA44-DBB6527DDBFB}" type="datetimeFigureOut">
              <a:rPr lang="zh-CN" altLang="en-US" smtClean="0"/>
              <a:pPr/>
              <a:t>2017/12/9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9461BB-BB29-447B-86E6-652C097B04C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41056223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 userDrawn="1"/>
        </p:nvSpPr>
        <p:spPr>
          <a:xfrm rot="5400000">
            <a:off x="1790966" y="425408"/>
            <a:ext cx="2028376" cy="1177563"/>
          </a:xfrm>
          <a:custGeom>
            <a:avLst/>
            <a:gdLst/>
            <a:ahLst/>
            <a:cxnLst/>
            <a:rect l="l" t="t" r="r" b="b"/>
            <a:pathLst>
              <a:path w="2028376" h="1177563">
                <a:moveTo>
                  <a:pt x="0" y="1177563"/>
                </a:moveTo>
                <a:lnTo>
                  <a:pt x="0" y="0"/>
                </a:lnTo>
                <a:lnTo>
                  <a:pt x="2028376" y="0"/>
                </a:lnTo>
                <a:cubicBezTo>
                  <a:pt x="1624320" y="702037"/>
                  <a:pt x="867468" y="1174384"/>
                  <a:pt x="0" y="1177563"/>
                </a:cubicBezTo>
                <a:close/>
              </a:path>
            </a:pathLst>
          </a:custGeom>
          <a:solidFill>
            <a:srgbClr val="BF34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7"/>
          <p:cNvSpPr/>
          <p:nvPr userDrawn="1"/>
        </p:nvSpPr>
        <p:spPr>
          <a:xfrm rot="5400000">
            <a:off x="2809827" y="584110"/>
            <a:ext cx="2346109" cy="1177890"/>
          </a:xfrm>
          <a:custGeom>
            <a:avLst/>
            <a:gdLst/>
            <a:ahLst/>
            <a:cxnLst/>
            <a:rect l="l" t="t" r="r" b="b"/>
            <a:pathLst>
              <a:path w="2346109" h="1177890">
                <a:moveTo>
                  <a:pt x="0" y="1177890"/>
                </a:moveTo>
                <a:lnTo>
                  <a:pt x="0" y="0"/>
                </a:lnTo>
                <a:lnTo>
                  <a:pt x="2346109" y="0"/>
                </a:lnTo>
                <a:cubicBezTo>
                  <a:pt x="2346109" y="429552"/>
                  <a:pt x="2231144" y="832251"/>
                  <a:pt x="2028377" y="1177890"/>
                </a:cubicBezTo>
                <a:close/>
              </a:path>
            </a:pathLst>
          </a:custGeom>
          <a:solidFill>
            <a:srgbClr val="FDA9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12"/>
          <p:cNvSpPr/>
          <p:nvPr userDrawn="1"/>
        </p:nvSpPr>
        <p:spPr>
          <a:xfrm rot="5400000">
            <a:off x="5324309" y="425407"/>
            <a:ext cx="2028375" cy="1177562"/>
          </a:xfrm>
          <a:custGeom>
            <a:avLst/>
            <a:gdLst/>
            <a:ahLst/>
            <a:cxnLst/>
            <a:rect l="l" t="t" r="r" b="b"/>
            <a:pathLst>
              <a:path w="2028375" h="1177562">
                <a:moveTo>
                  <a:pt x="0" y="1177562"/>
                </a:moveTo>
                <a:lnTo>
                  <a:pt x="0" y="0"/>
                </a:lnTo>
                <a:cubicBezTo>
                  <a:pt x="867468" y="3179"/>
                  <a:pt x="1624319" y="475526"/>
                  <a:pt x="2028375" y="1177562"/>
                </a:cubicBezTo>
                <a:close/>
              </a:path>
            </a:pathLst>
          </a:custGeom>
          <a:solidFill>
            <a:srgbClr val="1A7B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13"/>
          <p:cNvSpPr/>
          <p:nvPr userDrawn="1"/>
        </p:nvSpPr>
        <p:spPr>
          <a:xfrm rot="5400000">
            <a:off x="3987408" y="584418"/>
            <a:ext cx="2346724" cy="1177890"/>
          </a:xfrm>
          <a:custGeom>
            <a:avLst/>
            <a:gdLst/>
            <a:ahLst/>
            <a:cxnLst/>
            <a:rect l="l" t="t" r="r" b="b"/>
            <a:pathLst>
              <a:path w="2346724" h="1177890">
                <a:moveTo>
                  <a:pt x="0" y="1177890"/>
                </a:moveTo>
                <a:lnTo>
                  <a:pt x="0" y="0"/>
                </a:lnTo>
                <a:lnTo>
                  <a:pt x="2028990" y="0"/>
                </a:lnTo>
                <a:cubicBezTo>
                  <a:pt x="2231759" y="345641"/>
                  <a:pt x="2346724" y="748340"/>
                  <a:pt x="2346724" y="1177890"/>
                </a:cubicBezTo>
                <a:close/>
              </a:path>
            </a:pathLst>
          </a:custGeom>
          <a:solidFill>
            <a:srgbClr val="95BC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弧形 5"/>
          <p:cNvSpPr/>
          <p:nvPr userDrawn="1"/>
        </p:nvSpPr>
        <p:spPr>
          <a:xfrm>
            <a:off x="2074528" y="-2513200"/>
            <a:ext cx="4994940" cy="4994940"/>
          </a:xfrm>
          <a:prstGeom prst="arc">
            <a:avLst>
              <a:gd name="adj1" fmla="val 3404"/>
              <a:gd name="adj2" fmla="val 10819516"/>
            </a:avLst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 userDrawn="1"/>
        </p:nvSpPr>
        <p:spPr>
          <a:xfrm>
            <a:off x="4493240" y="2414232"/>
            <a:ext cx="157518" cy="157518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488058450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281524" y="0"/>
            <a:ext cx="105725" cy="721610"/>
            <a:chOff x="281524" y="0"/>
            <a:chExt cx="105725" cy="721610"/>
          </a:xfrm>
          <a:solidFill>
            <a:srgbClr val="1A7BAE"/>
          </a:solidFill>
        </p:grpSpPr>
        <p:sp>
          <p:nvSpPr>
            <p:cNvPr id="5" name="矩形 4"/>
            <p:cNvSpPr/>
            <p:nvPr/>
          </p:nvSpPr>
          <p:spPr>
            <a:xfrm>
              <a:off x="281524" y="0"/>
              <a:ext cx="45719" cy="7216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341530" y="0"/>
              <a:ext cx="45719" cy="7216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" name="组合 6"/>
          <p:cNvGrpSpPr/>
          <p:nvPr userDrawn="1"/>
        </p:nvGrpSpPr>
        <p:grpSpPr>
          <a:xfrm rot="10800000">
            <a:off x="8801756" y="4963098"/>
            <a:ext cx="105725" cy="180402"/>
            <a:chOff x="281524" y="0"/>
            <a:chExt cx="105725" cy="721610"/>
          </a:xfrm>
          <a:solidFill>
            <a:srgbClr val="1A7BAE"/>
          </a:solidFill>
        </p:grpSpPr>
        <p:sp>
          <p:nvSpPr>
            <p:cNvPr id="10" name="矩形 9"/>
            <p:cNvSpPr/>
            <p:nvPr/>
          </p:nvSpPr>
          <p:spPr>
            <a:xfrm>
              <a:off x="281524" y="0"/>
              <a:ext cx="45719" cy="7216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341530" y="0"/>
              <a:ext cx="45719" cy="7216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8" name="直接连接符 7"/>
          <p:cNvCxnSpPr/>
          <p:nvPr userDrawn="1"/>
        </p:nvCxnSpPr>
        <p:spPr>
          <a:xfrm>
            <a:off x="521550" y="681540"/>
            <a:ext cx="351039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2427067350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281524" y="0"/>
            <a:ext cx="105725" cy="721610"/>
            <a:chOff x="281524" y="0"/>
            <a:chExt cx="105725" cy="721610"/>
          </a:xfrm>
          <a:solidFill>
            <a:srgbClr val="95BC49"/>
          </a:solidFill>
        </p:grpSpPr>
        <p:sp>
          <p:nvSpPr>
            <p:cNvPr id="5" name="矩形 4"/>
            <p:cNvSpPr/>
            <p:nvPr/>
          </p:nvSpPr>
          <p:spPr>
            <a:xfrm>
              <a:off x="281524" y="0"/>
              <a:ext cx="45719" cy="7216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341530" y="0"/>
              <a:ext cx="45719" cy="7216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" name="组合 6"/>
          <p:cNvGrpSpPr/>
          <p:nvPr userDrawn="1"/>
        </p:nvGrpSpPr>
        <p:grpSpPr>
          <a:xfrm rot="10800000">
            <a:off x="8801756" y="4963098"/>
            <a:ext cx="105725" cy="180402"/>
            <a:chOff x="281524" y="0"/>
            <a:chExt cx="105725" cy="721610"/>
          </a:xfrm>
          <a:solidFill>
            <a:srgbClr val="95BC49"/>
          </a:solidFill>
        </p:grpSpPr>
        <p:sp>
          <p:nvSpPr>
            <p:cNvPr id="10" name="矩形 9"/>
            <p:cNvSpPr/>
            <p:nvPr/>
          </p:nvSpPr>
          <p:spPr>
            <a:xfrm>
              <a:off x="281524" y="0"/>
              <a:ext cx="45719" cy="7216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341530" y="0"/>
              <a:ext cx="45719" cy="7216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8" name="直接连接符 7"/>
          <p:cNvCxnSpPr/>
          <p:nvPr userDrawn="1"/>
        </p:nvCxnSpPr>
        <p:spPr>
          <a:xfrm>
            <a:off x="521550" y="681540"/>
            <a:ext cx="351039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3456618931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281524" y="0"/>
            <a:ext cx="105725" cy="721610"/>
            <a:chOff x="281524" y="0"/>
            <a:chExt cx="105725" cy="721610"/>
          </a:xfrm>
          <a:solidFill>
            <a:srgbClr val="FDA907"/>
          </a:solidFill>
        </p:grpSpPr>
        <p:sp>
          <p:nvSpPr>
            <p:cNvPr id="5" name="矩形 4"/>
            <p:cNvSpPr/>
            <p:nvPr/>
          </p:nvSpPr>
          <p:spPr>
            <a:xfrm>
              <a:off x="281524" y="0"/>
              <a:ext cx="45719" cy="7216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341530" y="0"/>
              <a:ext cx="45719" cy="7216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" name="组合 6"/>
          <p:cNvGrpSpPr/>
          <p:nvPr userDrawn="1"/>
        </p:nvGrpSpPr>
        <p:grpSpPr>
          <a:xfrm rot="10800000">
            <a:off x="8801756" y="4963098"/>
            <a:ext cx="105725" cy="180402"/>
            <a:chOff x="281524" y="0"/>
            <a:chExt cx="105725" cy="721610"/>
          </a:xfrm>
          <a:solidFill>
            <a:srgbClr val="FDA907"/>
          </a:solidFill>
        </p:grpSpPr>
        <p:sp>
          <p:nvSpPr>
            <p:cNvPr id="10" name="矩形 9"/>
            <p:cNvSpPr/>
            <p:nvPr/>
          </p:nvSpPr>
          <p:spPr>
            <a:xfrm>
              <a:off x="281524" y="0"/>
              <a:ext cx="45719" cy="7216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341530" y="0"/>
              <a:ext cx="45719" cy="7216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8" name="直接连接符 7"/>
          <p:cNvCxnSpPr/>
          <p:nvPr userDrawn="1"/>
        </p:nvCxnSpPr>
        <p:spPr>
          <a:xfrm>
            <a:off x="521550" y="681540"/>
            <a:ext cx="351039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2596466869"/>
      </p:ext>
    </p:extLst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281524" y="0"/>
            <a:ext cx="105725" cy="721610"/>
            <a:chOff x="281524" y="0"/>
            <a:chExt cx="105725" cy="721610"/>
          </a:xfrm>
          <a:solidFill>
            <a:srgbClr val="BF3420"/>
          </a:solidFill>
        </p:grpSpPr>
        <p:sp>
          <p:nvSpPr>
            <p:cNvPr id="5" name="矩形 4"/>
            <p:cNvSpPr/>
            <p:nvPr/>
          </p:nvSpPr>
          <p:spPr>
            <a:xfrm>
              <a:off x="281524" y="0"/>
              <a:ext cx="45719" cy="7216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341530" y="0"/>
              <a:ext cx="45719" cy="7216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" name="组合 6"/>
          <p:cNvGrpSpPr/>
          <p:nvPr userDrawn="1"/>
        </p:nvGrpSpPr>
        <p:grpSpPr>
          <a:xfrm rot="10800000">
            <a:off x="8801756" y="4963098"/>
            <a:ext cx="105725" cy="180402"/>
            <a:chOff x="281524" y="0"/>
            <a:chExt cx="105725" cy="721610"/>
          </a:xfrm>
          <a:solidFill>
            <a:srgbClr val="BF3420"/>
          </a:solidFill>
        </p:grpSpPr>
        <p:sp>
          <p:nvSpPr>
            <p:cNvPr id="10" name="矩形 9"/>
            <p:cNvSpPr/>
            <p:nvPr/>
          </p:nvSpPr>
          <p:spPr>
            <a:xfrm>
              <a:off x="281524" y="0"/>
              <a:ext cx="45719" cy="7216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341530" y="0"/>
              <a:ext cx="45719" cy="7216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8" name="直接连接符 7"/>
          <p:cNvCxnSpPr/>
          <p:nvPr userDrawn="1"/>
        </p:nvCxnSpPr>
        <p:spPr>
          <a:xfrm>
            <a:off x="521550" y="681540"/>
            <a:ext cx="351039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400572704"/>
      </p:ext>
    </p:extLst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161510" y="0"/>
            <a:ext cx="225739" cy="721610"/>
            <a:chOff x="161510" y="0"/>
            <a:chExt cx="225739" cy="721610"/>
          </a:xfrm>
        </p:grpSpPr>
        <p:sp>
          <p:nvSpPr>
            <p:cNvPr id="3" name="矩形 2"/>
            <p:cNvSpPr/>
            <p:nvPr/>
          </p:nvSpPr>
          <p:spPr>
            <a:xfrm>
              <a:off x="161510" y="0"/>
              <a:ext cx="45719" cy="721610"/>
            </a:xfrm>
            <a:prstGeom prst="rect">
              <a:avLst/>
            </a:prstGeom>
            <a:solidFill>
              <a:srgbClr val="1A7B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矩形 3"/>
            <p:cNvSpPr/>
            <p:nvPr/>
          </p:nvSpPr>
          <p:spPr>
            <a:xfrm>
              <a:off x="221517" y="0"/>
              <a:ext cx="45719" cy="721610"/>
            </a:xfrm>
            <a:prstGeom prst="rect">
              <a:avLst/>
            </a:prstGeom>
            <a:solidFill>
              <a:srgbClr val="95BC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矩形 4"/>
            <p:cNvSpPr/>
            <p:nvPr/>
          </p:nvSpPr>
          <p:spPr>
            <a:xfrm>
              <a:off x="281524" y="0"/>
              <a:ext cx="45719" cy="721610"/>
            </a:xfrm>
            <a:prstGeom prst="rect">
              <a:avLst/>
            </a:prstGeom>
            <a:solidFill>
              <a:srgbClr val="FDA9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341530" y="0"/>
              <a:ext cx="45719" cy="721610"/>
            </a:xfrm>
            <a:prstGeom prst="rect">
              <a:avLst/>
            </a:prstGeom>
            <a:solidFill>
              <a:srgbClr val="BF34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" name="组合 6"/>
          <p:cNvGrpSpPr/>
          <p:nvPr userDrawn="1"/>
        </p:nvGrpSpPr>
        <p:grpSpPr>
          <a:xfrm rot="10800000">
            <a:off x="8801756" y="4963098"/>
            <a:ext cx="225739" cy="180402"/>
            <a:chOff x="161510" y="0"/>
            <a:chExt cx="225739" cy="721610"/>
          </a:xfrm>
        </p:grpSpPr>
        <p:sp>
          <p:nvSpPr>
            <p:cNvPr id="8" name="矩形 7"/>
            <p:cNvSpPr/>
            <p:nvPr/>
          </p:nvSpPr>
          <p:spPr>
            <a:xfrm>
              <a:off x="161510" y="0"/>
              <a:ext cx="45719" cy="721610"/>
            </a:xfrm>
            <a:prstGeom prst="rect">
              <a:avLst/>
            </a:prstGeom>
            <a:solidFill>
              <a:srgbClr val="1A7B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221517" y="0"/>
              <a:ext cx="45719" cy="721610"/>
            </a:xfrm>
            <a:prstGeom prst="rect">
              <a:avLst/>
            </a:prstGeom>
            <a:solidFill>
              <a:srgbClr val="95BC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281524" y="0"/>
              <a:ext cx="45719" cy="721610"/>
            </a:xfrm>
            <a:prstGeom prst="rect">
              <a:avLst/>
            </a:prstGeom>
            <a:solidFill>
              <a:srgbClr val="FDA9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341530" y="0"/>
              <a:ext cx="45719" cy="721610"/>
            </a:xfrm>
            <a:prstGeom prst="rect">
              <a:avLst/>
            </a:prstGeom>
            <a:solidFill>
              <a:srgbClr val="BF34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xmlns="" val="3818371333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1713392713"/>
      </p:ext>
    </p:extLst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 userDrawn="1"/>
        </p:nvSpPr>
        <p:spPr>
          <a:xfrm>
            <a:off x="0" y="2706765"/>
            <a:ext cx="9144000" cy="1350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Picture 2" descr="C:\Documents and Settings\yangweizhou\桌面\2.jpg"/>
          <p:cNvPicPr>
            <a:picLocks noChangeAspect="1" noChangeArrowheads="1"/>
          </p:cNvPicPr>
          <p:nvPr userDrawn="1"/>
        </p:nvPicPr>
        <p:blipFill rotWithShape="1">
          <a:blip r:embed="rId2"/>
          <a:srcRect b="20467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</p:spTree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64" r:id="rId3"/>
    <p:sldLayoutId id="2147483666" r:id="rId4"/>
    <p:sldLayoutId id="2147483665" r:id="rId5"/>
    <p:sldLayoutId id="2147483667" r:id="rId6"/>
    <p:sldLayoutId id="2147483653" r:id="rId7"/>
    <p:sldLayoutId id="2147483662" r:id="rId8"/>
    <p:sldLayoutId id="2147483654" r:id="rId9"/>
    <p:sldLayoutId id="2147483651" r:id="rId10"/>
    <p:sldLayoutId id="2147483655" r:id="rId11"/>
    <p:sldLayoutId id="2147483656" r:id="rId12"/>
    <p:sldLayoutId id="2147483657" r:id="rId13"/>
    <p:sldLayoutId id="2147483658" r:id="rId14"/>
    <p:sldLayoutId id="2147483659" r:id="rId15"/>
  </p:sldLayoutIdLst>
  <p:transition spd="slow">
    <p:push dir="u"/>
  </p:transition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jpe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10" Type="http://schemas.openxmlformats.org/officeDocument/2006/relationships/image" Target="../media/image28.png"/><Relationship Id="rId4" Type="http://schemas.openxmlformats.org/officeDocument/2006/relationships/image" Target="../media/image32.png"/><Relationship Id="rId9" Type="http://schemas.openxmlformats.org/officeDocument/2006/relationships/image" Target="../media/image26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-428660" y="-214332"/>
            <a:ext cx="10072758" cy="5643602"/>
          </a:xfrm>
          <a:prstGeom prst="rect">
            <a:avLst/>
          </a:prstGeom>
          <a:solidFill>
            <a:schemeClr val="bg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785787" y="1472507"/>
            <a:ext cx="7643865" cy="138499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 smtClean="0"/>
              <a:t>Analysis, Matching, and Prediction</a:t>
            </a:r>
            <a:br>
              <a:rPr lang="en-US" altLang="zh-CN" sz="2800" dirty="0" smtClean="0"/>
            </a:br>
            <a:r>
              <a:rPr lang="en-US" altLang="zh-CN" sz="2800" dirty="0" smtClean="0"/>
              <a:t> of Data with Time or Space Characteristics</a:t>
            </a:r>
            <a:br>
              <a:rPr lang="en-US" altLang="zh-CN" sz="2800" dirty="0" smtClean="0"/>
            </a:br>
            <a:r>
              <a:rPr lang="en-US" altLang="zh-CN" sz="2800" dirty="0" smtClean="0"/>
              <a:t> according to Association Rule of Data Mining</a:t>
            </a:r>
            <a:endParaRPr lang="zh-CN" altLang="en-US" sz="2800" dirty="0"/>
          </a:p>
        </p:txBody>
      </p:sp>
      <p:sp>
        <p:nvSpPr>
          <p:cNvPr id="26" name="矩形 25"/>
          <p:cNvSpPr/>
          <p:nvPr/>
        </p:nvSpPr>
        <p:spPr>
          <a:xfrm>
            <a:off x="2029043" y="3306425"/>
            <a:ext cx="5085566" cy="8891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Wang Yu, Jiang </a:t>
            </a:r>
            <a:r>
              <a:rPr lang="en-US" altLang="zh-CN" sz="12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Miinyu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altLang="zh-CN" sz="12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Shao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 sz="12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Jialin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, Zhang </a:t>
            </a:r>
            <a:r>
              <a:rPr lang="en-US" altLang="zh-CN" sz="12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Hongbin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, Zhang </a:t>
            </a:r>
            <a:r>
              <a:rPr lang="en-US" altLang="zh-CN" sz="12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Pengyu</a:t>
            </a:r>
            <a:endParaRPr lang="en-US" altLang="zh-CN" sz="12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Fan </a:t>
            </a:r>
            <a:r>
              <a:rPr lang="en-US" altLang="zh-CN" sz="12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Gongxiu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 sz="12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Hornors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College, Beijing University of Technology</a:t>
            </a:r>
          </a:p>
          <a:p>
            <a:pPr algn="ctr">
              <a:lnSpc>
                <a:spcPct val="150000"/>
              </a:lnSpc>
            </a:pP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Mentor: Chen </a:t>
            </a:r>
            <a:r>
              <a:rPr lang="en-US" altLang="zh-CN" sz="12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Juncheng</a:t>
            </a:r>
            <a:endParaRPr lang="en-US" altLang="zh-CN" sz="12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714348" y="3074218"/>
            <a:ext cx="7786742" cy="1588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191778687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500034" y="571486"/>
            <a:ext cx="4000528" cy="2143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1071538" y="4643452"/>
            <a:ext cx="335758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ctr"/>
            <a:r>
              <a:rPr lang="en-US" altLang="zh-CN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Figure 2 Support Vector Machine Regression</a:t>
            </a:r>
          </a:p>
          <a:p>
            <a:pPr marL="285750" indent="-285750" algn="ctr"/>
            <a:r>
              <a:rPr lang="en-US" altLang="zh-CN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for temperature in a spell at particular location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14414" y="1357304"/>
            <a:ext cx="2946838" cy="31561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0" y="1357304"/>
            <a:ext cx="2987903" cy="32232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矩形 8"/>
          <p:cNvSpPr/>
          <p:nvPr/>
        </p:nvSpPr>
        <p:spPr>
          <a:xfrm>
            <a:off x="4500562" y="4643452"/>
            <a:ext cx="335758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ctr"/>
            <a:r>
              <a:rPr lang="en-US" altLang="zh-CN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Figure 3 K Neighbors Regression </a:t>
            </a:r>
          </a:p>
          <a:p>
            <a:pPr marL="285750" indent="-285750" algn="ctr"/>
            <a:r>
              <a:rPr lang="en-US" altLang="zh-CN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for temperature in a spell at particular location</a:t>
            </a:r>
          </a:p>
        </p:txBody>
      </p:sp>
      <p:sp>
        <p:nvSpPr>
          <p:cNvPr id="11" name="矩形 10"/>
          <p:cNvSpPr/>
          <p:nvPr/>
        </p:nvSpPr>
        <p:spPr>
          <a:xfrm>
            <a:off x="1428728" y="1357304"/>
            <a:ext cx="2786082" cy="1428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Support Vector Machine Regression</a:t>
            </a:r>
            <a:endParaRPr lang="zh-CN" altLang="en-US" sz="11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00034" y="214296"/>
            <a:ext cx="89061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Query B </a:t>
            </a:r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-- </a:t>
            </a:r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Temperature in a Period at a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Spot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71472" y="857238"/>
            <a:ext cx="30332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/>
              <a:t>Continuous query result :</a:t>
            </a:r>
            <a:endParaRPr lang="zh-CN" altLang="en-US" sz="2000" dirty="0"/>
          </a:p>
        </p:txBody>
      </p:sp>
      <p:sp>
        <p:nvSpPr>
          <p:cNvPr id="13" name="矩形 12"/>
          <p:cNvSpPr/>
          <p:nvPr/>
        </p:nvSpPr>
        <p:spPr>
          <a:xfrm>
            <a:off x="1357290" y="4429138"/>
            <a:ext cx="2714644" cy="1782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time</a:t>
            </a:r>
            <a:endParaRPr lang="zh-CN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4714876" y="4429138"/>
            <a:ext cx="2714644" cy="1782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time</a:t>
            </a:r>
            <a:endParaRPr lang="zh-CN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 rot="5400000">
            <a:off x="-196673" y="2982704"/>
            <a:ext cx="2714644" cy="1782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temperature</a:t>
            </a:r>
            <a:endParaRPr lang="zh-CN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 rot="5400000">
            <a:off x="3160914" y="2911267"/>
            <a:ext cx="2714644" cy="1782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temperature</a:t>
            </a:r>
            <a:endParaRPr lang="zh-CN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46580557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同time不同id_k近邻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200" y="1357304"/>
            <a:ext cx="2862230" cy="3140718"/>
          </a:xfrm>
          <a:prstGeom prst="rect">
            <a:avLst/>
          </a:prstGeom>
        </p:spPr>
      </p:pic>
      <p:sp>
        <p:nvSpPr>
          <p:cNvPr id="20" name="矩形 19"/>
          <p:cNvSpPr/>
          <p:nvPr/>
        </p:nvSpPr>
        <p:spPr>
          <a:xfrm>
            <a:off x="500034" y="571486"/>
            <a:ext cx="4000528" cy="2143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571472" y="4357700"/>
            <a:ext cx="306231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ctr"/>
            <a:r>
              <a:rPr lang="en-US" altLang="zh-CN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Figure 4 K Neighbors Regression </a:t>
            </a:r>
          </a:p>
          <a:p>
            <a:pPr marL="285750" indent="-285750" algn="ctr"/>
            <a:r>
              <a:rPr lang="en-US" altLang="zh-CN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for temperature in a particular time in areas</a:t>
            </a:r>
          </a:p>
        </p:txBody>
      </p:sp>
      <p:sp>
        <p:nvSpPr>
          <p:cNvPr id="12" name="矩形 11"/>
          <p:cNvSpPr/>
          <p:nvPr/>
        </p:nvSpPr>
        <p:spPr>
          <a:xfrm>
            <a:off x="2857488" y="1285866"/>
            <a:ext cx="1143008" cy="1467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TextBox 7"/>
          <p:cNvSpPr txBox="1"/>
          <p:nvPr/>
        </p:nvSpPr>
        <p:spPr>
          <a:xfrm>
            <a:off x="428596" y="214296"/>
            <a:ext cx="98422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Query C </a:t>
            </a:r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-- Temperature of an Area in a Moment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929058" y="1214428"/>
            <a:ext cx="4946496" cy="3500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右箭头 10"/>
          <p:cNvSpPr/>
          <p:nvPr/>
        </p:nvSpPr>
        <p:spPr>
          <a:xfrm rot="11757523">
            <a:off x="3119170" y="3632098"/>
            <a:ext cx="977485" cy="141147"/>
          </a:xfrm>
          <a:prstGeom prst="rightArrow">
            <a:avLst>
              <a:gd name="adj1" fmla="val 50000"/>
              <a:gd name="adj2" fmla="val 88161"/>
            </a:avLst>
          </a:prstGeom>
          <a:solidFill>
            <a:srgbClr val="C00000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3929058" y="2857502"/>
            <a:ext cx="1714512" cy="1785950"/>
          </a:xfrm>
          <a:prstGeom prst="rect">
            <a:avLst/>
          </a:prstGeom>
          <a:noFill/>
          <a:ln w="38100">
            <a:solidFill>
              <a:srgbClr val="C00000"/>
            </a:solidFill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571472" y="857238"/>
            <a:ext cx="30332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/>
              <a:t>Continuous query result :</a:t>
            </a:r>
            <a:endParaRPr lang="zh-CN" altLang="en-US" sz="2000" dirty="0"/>
          </a:p>
        </p:txBody>
      </p:sp>
      <p:sp>
        <p:nvSpPr>
          <p:cNvPr id="15" name="矩形 14"/>
          <p:cNvSpPr/>
          <p:nvPr/>
        </p:nvSpPr>
        <p:spPr>
          <a:xfrm>
            <a:off x="4143372" y="4643452"/>
            <a:ext cx="45720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ctr"/>
            <a:r>
              <a:rPr lang="en-US" altLang="zh-CN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Figure 5 Six regression  methods for temperature in a particular time in areas</a:t>
            </a:r>
          </a:p>
        </p:txBody>
      </p:sp>
      <p:sp>
        <p:nvSpPr>
          <p:cNvPr id="16" name="矩形 15"/>
          <p:cNvSpPr/>
          <p:nvPr/>
        </p:nvSpPr>
        <p:spPr>
          <a:xfrm>
            <a:off x="785786" y="4214824"/>
            <a:ext cx="2714644" cy="1782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id</a:t>
            </a:r>
            <a:endParaRPr lang="zh-CN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 rot="5400000">
            <a:off x="-714412" y="2571750"/>
            <a:ext cx="2714644" cy="1782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temperature</a:t>
            </a:r>
            <a:endParaRPr lang="zh-CN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46580557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500034" y="571486"/>
            <a:ext cx="4000528" cy="2143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4081458" y="885756"/>
            <a:ext cx="2133616" cy="2143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 descr="曲面斜视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14282" y="1211039"/>
            <a:ext cx="5286385" cy="3524257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785786" y="4754421"/>
            <a:ext cx="471490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ctr"/>
            <a:r>
              <a:rPr lang="en-US" altLang="zh-CN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Figure 5 Support Vector Machine Regression  for temperature in a spell in areas</a:t>
            </a:r>
          </a:p>
        </p:txBody>
      </p:sp>
      <p:sp>
        <p:nvSpPr>
          <p:cNvPr id="13" name="矩形 12"/>
          <p:cNvSpPr/>
          <p:nvPr/>
        </p:nvSpPr>
        <p:spPr>
          <a:xfrm rot="5718717">
            <a:off x="3857693" y="2553108"/>
            <a:ext cx="2714644" cy="1782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temperature</a:t>
            </a:r>
            <a:endParaRPr lang="zh-CN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 rot="19428879">
            <a:off x="3245039" y="3997118"/>
            <a:ext cx="2714644" cy="1782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id</a:t>
            </a:r>
            <a:endParaRPr lang="zh-CN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 rot="825933">
            <a:off x="553691" y="4289018"/>
            <a:ext cx="2714644" cy="1782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time</a:t>
            </a:r>
            <a:endParaRPr lang="zh-CN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428728" y="1211039"/>
            <a:ext cx="3000396" cy="2143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Support Vector Machine Regression in 3D</a:t>
            </a:r>
            <a:endParaRPr lang="zh-CN" altLang="en-US" sz="11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5572132" y="2000246"/>
            <a:ext cx="3071834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 smtClean="0"/>
              <a:t>Fitting the 3D data set into hyper plane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 smtClean="0"/>
              <a:t>Innovation</a:t>
            </a:r>
          </a:p>
          <a:p>
            <a:pPr marL="285750" indent="-285750"/>
            <a:endParaRPr lang="zh-CN" altLang="en-US" sz="2000" dirty="0"/>
          </a:p>
        </p:txBody>
      </p:sp>
      <p:sp>
        <p:nvSpPr>
          <p:cNvPr id="18" name="TextBox 17"/>
          <p:cNvSpPr txBox="1"/>
          <p:nvPr/>
        </p:nvSpPr>
        <p:spPr>
          <a:xfrm>
            <a:off x="435017" y="191142"/>
            <a:ext cx="89061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Query D </a:t>
            </a:r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-- </a:t>
            </a:r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Temperature </a:t>
            </a:r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of an Area</a:t>
            </a:r>
            <a:r>
              <a:rPr lang="zh-CN" alt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in </a:t>
            </a:r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 </a:t>
            </a:r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Period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00034" y="814318"/>
            <a:ext cx="30332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/>
              <a:t>Continuous query result :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xmlns="" val="246580557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500034" y="571486"/>
            <a:ext cx="4000528" cy="2143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4081458" y="885756"/>
            <a:ext cx="2133616" cy="2143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25"/>
          <p:cNvSpPr txBox="1"/>
          <p:nvPr/>
        </p:nvSpPr>
        <p:spPr>
          <a:xfrm>
            <a:off x="1053025" y="1291289"/>
            <a:ext cx="8338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/>
              <a:t>Sensor</a:t>
            </a:r>
            <a:endParaRPr lang="zh-CN" altLang="en-US" sz="1600" dirty="0"/>
          </a:p>
        </p:txBody>
      </p:sp>
      <p:sp>
        <p:nvSpPr>
          <p:cNvPr id="27" name="文本框 26"/>
          <p:cNvSpPr txBox="1"/>
          <p:nvPr/>
        </p:nvSpPr>
        <p:spPr>
          <a:xfrm>
            <a:off x="4857752" y="1291289"/>
            <a:ext cx="16657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err="1" smtClean="0"/>
              <a:t>KD</a:t>
            </a:r>
            <a:r>
              <a:rPr lang="en-US" altLang="zh-CN" sz="1600" dirty="0" smtClean="0"/>
              <a:t> Tree </a:t>
            </a:r>
            <a:r>
              <a:rPr lang="en-US" altLang="zh-CN" sz="1600" dirty="0"/>
              <a:t>Module</a:t>
            </a:r>
            <a:endParaRPr lang="zh-CN" altLang="en-US" sz="1600" dirty="0"/>
          </a:p>
        </p:txBody>
      </p:sp>
      <p:sp>
        <p:nvSpPr>
          <p:cNvPr id="28" name="文本框 27"/>
          <p:cNvSpPr txBox="1"/>
          <p:nvPr/>
        </p:nvSpPr>
        <p:spPr>
          <a:xfrm>
            <a:off x="2807495" y="1291289"/>
            <a:ext cx="13190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/>
              <a:t>TCP Module</a:t>
            </a:r>
            <a:endParaRPr lang="zh-CN" altLang="en-US" sz="1600" dirty="0"/>
          </a:p>
        </p:txBody>
      </p:sp>
      <p:sp>
        <p:nvSpPr>
          <p:cNvPr id="29" name="文本框 28"/>
          <p:cNvSpPr txBox="1"/>
          <p:nvPr/>
        </p:nvSpPr>
        <p:spPr>
          <a:xfrm>
            <a:off x="7095040" y="1291289"/>
            <a:ext cx="11917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smtClean="0"/>
              <a:t>ML </a:t>
            </a:r>
            <a:r>
              <a:rPr lang="en-US" altLang="zh-CN" sz="1600" dirty="0"/>
              <a:t>Module</a:t>
            </a:r>
            <a:endParaRPr lang="zh-CN" altLang="en-US" sz="1600" dirty="0"/>
          </a:p>
        </p:txBody>
      </p:sp>
      <p:sp>
        <p:nvSpPr>
          <p:cNvPr id="16" name="TextBox 15"/>
          <p:cNvSpPr txBox="1"/>
          <p:nvPr/>
        </p:nvSpPr>
        <p:spPr>
          <a:xfrm>
            <a:off x="1071538" y="191142"/>
            <a:ext cx="8483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/>
              <a:t> (Internet </a:t>
            </a:r>
            <a:r>
              <a:rPr lang="en-US" altLang="zh-CN" sz="2800" dirty="0" smtClean="0"/>
              <a:t>of </a:t>
            </a:r>
            <a:r>
              <a:rPr lang="en-US" altLang="zh-CN" sz="2800" dirty="0" smtClean="0"/>
              <a:t>Things) </a:t>
            </a:r>
            <a:r>
              <a:rPr lang="en-US" altLang="zh-CN" sz="2800" dirty="0" smtClean="0"/>
              <a:t>Data </a:t>
            </a:r>
            <a:r>
              <a:rPr lang="en-US" altLang="zh-CN" sz="2800" dirty="0"/>
              <a:t>A</a:t>
            </a:r>
            <a:r>
              <a:rPr lang="en-US" altLang="zh-CN" sz="2800" dirty="0" smtClean="0"/>
              <a:t>nalysis </a:t>
            </a:r>
            <a:r>
              <a:rPr lang="en-US" altLang="zh-CN" sz="2800" dirty="0" smtClean="0"/>
              <a:t>Platform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7" name="图片 16" descr="不同id不同time_SV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9454" y="1597877"/>
            <a:ext cx="1471847" cy="1449596"/>
          </a:xfrm>
          <a:prstGeom prst="rect">
            <a:avLst/>
          </a:prstGeom>
        </p:spPr>
      </p:pic>
      <p:pic>
        <p:nvPicPr>
          <p:cNvPr id="30" name="图片 29" descr="树莓派sensor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28662" y="1648479"/>
            <a:ext cx="1000132" cy="1143008"/>
          </a:xfrm>
          <a:prstGeom prst="rect">
            <a:avLst/>
          </a:prstGeom>
        </p:spPr>
      </p:pic>
      <p:pic>
        <p:nvPicPr>
          <p:cNvPr id="31" name="图片 30" descr="KD树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072066" y="1719917"/>
            <a:ext cx="1133391" cy="1143008"/>
          </a:xfrm>
          <a:prstGeom prst="rect">
            <a:avLst/>
          </a:prstGeom>
        </p:spPr>
      </p:pic>
      <p:pic>
        <p:nvPicPr>
          <p:cNvPr id="32" name="图片 31" descr="TCP示意图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571736" y="1648479"/>
            <a:ext cx="1785950" cy="1378158"/>
          </a:xfrm>
          <a:prstGeom prst="rect">
            <a:avLst/>
          </a:prstGeom>
        </p:spPr>
      </p:pic>
      <p:cxnSp>
        <p:nvCxnSpPr>
          <p:cNvPr id="338" name="直接箭头连接符 337"/>
          <p:cNvCxnSpPr/>
          <p:nvPr/>
        </p:nvCxnSpPr>
        <p:spPr>
          <a:xfrm>
            <a:off x="2000232" y="2219983"/>
            <a:ext cx="571504" cy="1588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9" name="直接箭头连接符 338"/>
          <p:cNvCxnSpPr/>
          <p:nvPr/>
        </p:nvCxnSpPr>
        <p:spPr>
          <a:xfrm>
            <a:off x="4286248" y="2219983"/>
            <a:ext cx="714380" cy="1588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1" name="直接箭头连接符 340"/>
          <p:cNvCxnSpPr/>
          <p:nvPr/>
        </p:nvCxnSpPr>
        <p:spPr>
          <a:xfrm>
            <a:off x="6286512" y="2219983"/>
            <a:ext cx="642942" cy="1588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25"/>
          <p:cNvSpPr txBox="1"/>
          <p:nvPr/>
        </p:nvSpPr>
        <p:spPr>
          <a:xfrm>
            <a:off x="785786" y="3169513"/>
            <a:ext cx="13946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smtClean="0"/>
              <a:t>Temperature </a:t>
            </a:r>
          </a:p>
          <a:p>
            <a:pPr algn="ctr"/>
            <a:r>
              <a:rPr lang="en-US" altLang="zh-CN" sz="1600" dirty="0" smtClean="0"/>
              <a:t>Collecting</a:t>
            </a:r>
            <a:endParaRPr lang="zh-CN" altLang="en-US" sz="1600" dirty="0"/>
          </a:p>
        </p:txBody>
      </p:sp>
      <p:sp>
        <p:nvSpPr>
          <p:cNvPr id="19" name="文本框 25"/>
          <p:cNvSpPr txBox="1"/>
          <p:nvPr/>
        </p:nvSpPr>
        <p:spPr>
          <a:xfrm>
            <a:off x="2428860" y="3098075"/>
            <a:ext cx="20986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 smtClean="0"/>
              <a:t>Data Transmission</a:t>
            </a:r>
          </a:p>
          <a:p>
            <a:pPr algn="ctr"/>
            <a:r>
              <a:rPr lang="en-US" altLang="zh-CN" sz="1600" dirty="0" smtClean="0"/>
              <a:t>&amp;</a:t>
            </a:r>
          </a:p>
          <a:p>
            <a:pPr algn="ctr"/>
            <a:r>
              <a:rPr lang="en-US" altLang="zh-CN" sz="1600" dirty="0" smtClean="0"/>
              <a:t>Data Standardization</a:t>
            </a:r>
            <a:endParaRPr lang="zh-CN" altLang="en-US" sz="1600" dirty="0"/>
          </a:p>
        </p:txBody>
      </p:sp>
      <p:sp>
        <p:nvSpPr>
          <p:cNvPr id="21" name="文本框 25"/>
          <p:cNvSpPr txBox="1"/>
          <p:nvPr/>
        </p:nvSpPr>
        <p:spPr>
          <a:xfrm>
            <a:off x="5232809" y="3201421"/>
            <a:ext cx="9108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 smtClean="0"/>
              <a:t>Index</a:t>
            </a:r>
          </a:p>
          <a:p>
            <a:pPr algn="ctr"/>
            <a:r>
              <a:rPr lang="en-US" altLang="zh-CN" sz="1600" dirty="0" smtClean="0"/>
              <a:t>Building</a:t>
            </a:r>
            <a:endParaRPr lang="zh-CN" altLang="en-US" sz="1600" dirty="0"/>
          </a:p>
        </p:txBody>
      </p:sp>
      <p:sp>
        <p:nvSpPr>
          <p:cNvPr id="22" name="文本框 25"/>
          <p:cNvSpPr txBox="1"/>
          <p:nvPr/>
        </p:nvSpPr>
        <p:spPr>
          <a:xfrm>
            <a:off x="7072330" y="3214692"/>
            <a:ext cx="12202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 smtClean="0"/>
              <a:t>Continuous</a:t>
            </a:r>
          </a:p>
          <a:p>
            <a:pPr algn="ctr"/>
            <a:r>
              <a:rPr lang="en-US" altLang="zh-CN" sz="1600" dirty="0" smtClean="0"/>
              <a:t>Query</a:t>
            </a:r>
            <a:endParaRPr lang="zh-CN" altLang="en-US" sz="1600" dirty="0"/>
          </a:p>
        </p:txBody>
      </p:sp>
      <p:pic>
        <p:nvPicPr>
          <p:cNvPr id="23" name="图片 22" descr="iot.png"/>
          <p:cNvPicPr>
            <a:picLocks noChangeAspect="1"/>
          </p:cNvPicPr>
          <p:nvPr/>
        </p:nvPicPr>
        <p:blipFill>
          <a:blip r:embed="rId6" cstate="print"/>
          <a:srcRect r="69924"/>
          <a:stretch>
            <a:fillRect/>
          </a:stretch>
        </p:blipFill>
        <p:spPr>
          <a:xfrm>
            <a:off x="428596" y="0"/>
            <a:ext cx="785818" cy="783822"/>
          </a:xfrm>
          <a:prstGeom prst="rect">
            <a:avLst/>
          </a:prstGeom>
        </p:spPr>
      </p:pic>
      <p:sp>
        <p:nvSpPr>
          <p:cNvPr id="24" name="文本框 6"/>
          <p:cNvSpPr txBox="1"/>
          <p:nvPr/>
        </p:nvSpPr>
        <p:spPr>
          <a:xfrm>
            <a:off x="0" y="4880432"/>
            <a:ext cx="86409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000" dirty="0" smtClean="0">
                <a:solidFill>
                  <a:schemeClr val="bg1">
                    <a:lumMod val="50000"/>
                  </a:schemeClr>
                </a:solidFill>
              </a:rPr>
              <a:t>[1]</a:t>
            </a:r>
            <a:r>
              <a:rPr kumimoji="1" lang="zh-CN" altLang="en-US" sz="10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kumimoji="1" lang="en-US" altLang="zh-CN" sz="1000" dirty="0" smtClean="0">
                <a:solidFill>
                  <a:schemeClr val="bg1">
                    <a:lumMod val="50000"/>
                  </a:schemeClr>
                </a:solidFill>
              </a:rPr>
              <a:t>[2] [3]http</a:t>
            </a:r>
            <a:r>
              <a:rPr kumimoji="1" lang="en-US" altLang="zh-CN" sz="1000" dirty="0">
                <a:solidFill>
                  <a:schemeClr val="bg1">
                    <a:lumMod val="50000"/>
                  </a:schemeClr>
                </a:solidFill>
              </a:rPr>
              <a:t>://map.baidu.com</a:t>
            </a:r>
          </a:p>
        </p:txBody>
      </p:sp>
    </p:spTree>
    <p:extLst>
      <p:ext uri="{BB962C8B-B14F-4D97-AF65-F5344CB8AC3E}">
        <p14:creationId xmlns:p14="http://schemas.microsoft.com/office/powerpoint/2010/main" xmlns="" val="78539556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500034" y="571486"/>
            <a:ext cx="4000528" cy="2143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143240" y="1857370"/>
            <a:ext cx="37862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/>
              <a:t>Live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Demonstration</a:t>
            </a:r>
            <a:endParaRPr lang="zh-CN" altLang="en-US" sz="3200" dirty="0">
              <a:solidFill>
                <a:schemeClr val="tx1">
                  <a:lumMod val="85000"/>
                  <a:lumOff val="15000"/>
                </a:schemeClr>
              </a:solidFill>
              <a:ea typeface="+mj-ea"/>
            </a:endParaRPr>
          </a:p>
        </p:txBody>
      </p:sp>
      <p:pic>
        <p:nvPicPr>
          <p:cNvPr id="4" name="图片 3" descr="iot.png"/>
          <p:cNvPicPr>
            <a:picLocks noChangeAspect="1"/>
          </p:cNvPicPr>
          <p:nvPr/>
        </p:nvPicPr>
        <p:blipFill>
          <a:blip r:embed="rId2" cstate="print"/>
          <a:srcRect r="69924"/>
          <a:stretch>
            <a:fillRect/>
          </a:stretch>
        </p:blipFill>
        <p:spPr>
          <a:xfrm>
            <a:off x="2285984" y="1643056"/>
            <a:ext cx="858711" cy="856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6414378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图片 50" descr="曲面斜视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786578" y="3004226"/>
            <a:ext cx="1630650" cy="1500198"/>
          </a:xfrm>
          <a:prstGeom prst="rect">
            <a:avLst/>
          </a:prstGeom>
        </p:spPr>
      </p:pic>
      <p:pic>
        <p:nvPicPr>
          <p:cNvPr id="45" name="图片 44" descr="KD树1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14348" y="3000378"/>
            <a:ext cx="2643206" cy="1643074"/>
          </a:xfrm>
          <a:prstGeom prst="rect">
            <a:avLst/>
          </a:prstGeom>
        </p:spPr>
      </p:pic>
      <p:sp>
        <p:nvSpPr>
          <p:cNvPr id="20" name="矩形 19"/>
          <p:cNvSpPr/>
          <p:nvPr/>
        </p:nvSpPr>
        <p:spPr>
          <a:xfrm>
            <a:off x="500034" y="571486"/>
            <a:ext cx="4000528" cy="2143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28596" y="214296"/>
            <a:ext cx="8001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/>
              <a:t>Conclusion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ea typeface="+mj-ea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081458" y="885756"/>
            <a:ext cx="2133616" cy="2143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57158" y="857238"/>
            <a:ext cx="39760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altLang="zh-CN" sz="2000" dirty="0" smtClean="0"/>
              <a:t>Index for Static Model – </a:t>
            </a:r>
            <a:r>
              <a:rPr lang="en-US" altLang="zh-CN" sz="2000" dirty="0" err="1" smtClean="0"/>
              <a:t>KD</a:t>
            </a:r>
            <a:r>
              <a:rPr lang="en-US" altLang="zh-CN" sz="2000" dirty="0" smtClean="0"/>
              <a:t> Tree</a:t>
            </a:r>
            <a:endParaRPr lang="zh-CN" altLang="en-US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4409138" y="861086"/>
            <a:ext cx="46634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altLang="zh-CN" sz="2000" dirty="0" smtClean="0"/>
              <a:t>Continuous Query – Machine Learning</a:t>
            </a:r>
            <a:endParaRPr lang="zh-CN" altLang="en-US" sz="2000" dirty="0"/>
          </a:p>
        </p:txBody>
      </p:sp>
      <p:grpSp>
        <p:nvGrpSpPr>
          <p:cNvPr id="8" name="Group 1"/>
          <p:cNvGrpSpPr/>
          <p:nvPr/>
        </p:nvGrpSpPr>
        <p:grpSpPr>
          <a:xfrm>
            <a:off x="2357422" y="1500180"/>
            <a:ext cx="1500198" cy="1589869"/>
            <a:chOff x="-336998" y="245684"/>
            <a:chExt cx="5689754" cy="5264283"/>
          </a:xfrm>
        </p:grpSpPr>
        <p:grpSp>
          <p:nvGrpSpPr>
            <p:cNvPr id="9" name="Group 68"/>
            <p:cNvGrpSpPr/>
            <p:nvPr/>
          </p:nvGrpSpPr>
          <p:grpSpPr>
            <a:xfrm>
              <a:off x="-336998" y="245684"/>
              <a:ext cx="5689754" cy="5264283"/>
              <a:chOff x="-325666" y="259924"/>
              <a:chExt cx="5689754" cy="5264283"/>
            </a:xfrm>
          </p:grpSpPr>
          <p:pic>
            <p:nvPicPr>
              <p:cNvPr id="26" name="Picture 69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 l="11318"/>
              <a:stretch/>
            </p:blipFill>
            <p:spPr>
              <a:xfrm>
                <a:off x="-325666" y="259924"/>
                <a:ext cx="5689754" cy="4472069"/>
              </a:xfrm>
              <a:prstGeom prst="rect">
                <a:avLst/>
              </a:prstGeom>
            </p:spPr>
          </p:pic>
          <p:grpSp>
            <p:nvGrpSpPr>
              <p:cNvPr id="27" name="Group 70"/>
              <p:cNvGrpSpPr/>
              <p:nvPr/>
            </p:nvGrpSpPr>
            <p:grpSpPr>
              <a:xfrm>
                <a:off x="1841861" y="4683453"/>
                <a:ext cx="2431413" cy="840754"/>
                <a:chOff x="1255022" y="4979092"/>
                <a:chExt cx="2431413" cy="840754"/>
              </a:xfrm>
            </p:grpSpPr>
            <p:sp>
              <p:nvSpPr>
                <p:cNvPr id="43" name="TextBox 42"/>
                <p:cNvSpPr txBox="1"/>
                <p:nvPr/>
              </p:nvSpPr>
              <p:spPr>
                <a:xfrm>
                  <a:off x="1255022" y="4979092"/>
                  <a:ext cx="2431413" cy="8407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050" dirty="0" smtClean="0"/>
                    <a:t>Sensor</a:t>
                  </a:r>
                  <a:endParaRPr lang="en-US" sz="1050" dirty="0"/>
                </a:p>
              </p:txBody>
            </p:sp>
            <p:pic>
              <p:nvPicPr>
                <p:cNvPr id="44" name="Picture 87"/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xmlns="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55022" y="5259294"/>
                  <a:ext cx="195717" cy="192880"/>
                </a:xfrm>
                <a:prstGeom prst="rect">
                  <a:avLst/>
                </a:prstGeom>
              </p:spPr>
            </p:pic>
          </p:grpSp>
          <p:pic>
            <p:nvPicPr>
              <p:cNvPr id="28" name="Picture 71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tretch>
                <a:fillRect/>
              </a:stretch>
            </p:blipFill>
            <p:spPr>
              <a:xfrm>
                <a:off x="2933384" y="4050330"/>
                <a:ext cx="195717" cy="192880"/>
              </a:xfrm>
              <a:prstGeom prst="rect">
                <a:avLst/>
              </a:prstGeom>
            </p:spPr>
          </p:pic>
          <p:pic>
            <p:nvPicPr>
              <p:cNvPr id="29" name="Picture 72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tretch>
                <a:fillRect/>
              </a:stretch>
            </p:blipFill>
            <p:spPr>
              <a:xfrm>
                <a:off x="2749066" y="3037487"/>
                <a:ext cx="195717" cy="192880"/>
              </a:xfrm>
              <a:prstGeom prst="rect">
                <a:avLst/>
              </a:prstGeom>
            </p:spPr>
          </p:pic>
          <p:pic>
            <p:nvPicPr>
              <p:cNvPr id="30" name="Picture 73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tretch>
                <a:fillRect/>
              </a:stretch>
            </p:blipFill>
            <p:spPr>
              <a:xfrm>
                <a:off x="1935177" y="1786048"/>
                <a:ext cx="195717" cy="192880"/>
              </a:xfrm>
              <a:prstGeom prst="rect">
                <a:avLst/>
              </a:prstGeom>
            </p:spPr>
          </p:pic>
          <p:pic>
            <p:nvPicPr>
              <p:cNvPr id="31" name="Picture 74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tretch>
                <a:fillRect/>
              </a:stretch>
            </p:blipFill>
            <p:spPr>
              <a:xfrm>
                <a:off x="1451558" y="4336231"/>
                <a:ext cx="195717" cy="192880"/>
              </a:xfrm>
              <a:prstGeom prst="rect">
                <a:avLst/>
              </a:prstGeom>
            </p:spPr>
          </p:pic>
          <p:pic>
            <p:nvPicPr>
              <p:cNvPr id="32" name="Picture 75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tretch>
                <a:fillRect/>
              </a:stretch>
            </p:blipFill>
            <p:spPr>
              <a:xfrm>
                <a:off x="2810146" y="1486873"/>
                <a:ext cx="195717" cy="192880"/>
              </a:xfrm>
              <a:prstGeom prst="rect">
                <a:avLst/>
              </a:prstGeom>
            </p:spPr>
          </p:pic>
          <p:pic>
            <p:nvPicPr>
              <p:cNvPr id="33" name="Picture 76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tretch>
                <a:fillRect/>
              </a:stretch>
            </p:blipFill>
            <p:spPr>
              <a:xfrm>
                <a:off x="1837319" y="960824"/>
                <a:ext cx="195717" cy="192880"/>
              </a:xfrm>
              <a:prstGeom prst="rect">
                <a:avLst/>
              </a:prstGeom>
            </p:spPr>
          </p:pic>
          <p:pic>
            <p:nvPicPr>
              <p:cNvPr id="34" name="Picture 77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tretch>
                <a:fillRect/>
              </a:stretch>
            </p:blipFill>
            <p:spPr>
              <a:xfrm>
                <a:off x="1064379" y="1140797"/>
                <a:ext cx="195717" cy="192880"/>
              </a:xfrm>
              <a:prstGeom prst="rect">
                <a:avLst/>
              </a:prstGeom>
            </p:spPr>
          </p:pic>
          <p:pic>
            <p:nvPicPr>
              <p:cNvPr id="35" name="Picture 78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tretch>
                <a:fillRect/>
              </a:stretch>
            </p:blipFill>
            <p:spPr>
              <a:xfrm>
                <a:off x="1659587" y="2597904"/>
                <a:ext cx="195717" cy="192880"/>
              </a:xfrm>
              <a:prstGeom prst="rect">
                <a:avLst/>
              </a:prstGeom>
            </p:spPr>
          </p:pic>
          <p:pic>
            <p:nvPicPr>
              <p:cNvPr id="36" name="Picture 79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tretch>
                <a:fillRect/>
              </a:stretch>
            </p:blipFill>
            <p:spPr>
              <a:xfrm>
                <a:off x="2835525" y="2293207"/>
                <a:ext cx="195717" cy="192880"/>
              </a:xfrm>
              <a:prstGeom prst="rect">
                <a:avLst/>
              </a:prstGeom>
            </p:spPr>
          </p:pic>
          <p:pic>
            <p:nvPicPr>
              <p:cNvPr id="37" name="Picture 80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tretch>
                <a:fillRect/>
              </a:stretch>
            </p:blipFill>
            <p:spPr>
              <a:xfrm>
                <a:off x="3505680" y="2323153"/>
                <a:ext cx="195717" cy="192881"/>
              </a:xfrm>
              <a:prstGeom prst="rect">
                <a:avLst/>
              </a:prstGeom>
            </p:spPr>
          </p:pic>
          <p:pic>
            <p:nvPicPr>
              <p:cNvPr id="38" name="Picture 81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tretch>
                <a:fillRect/>
              </a:stretch>
            </p:blipFill>
            <p:spPr>
              <a:xfrm>
                <a:off x="1747074" y="3470361"/>
                <a:ext cx="195717" cy="192880"/>
              </a:xfrm>
              <a:prstGeom prst="rect">
                <a:avLst/>
              </a:prstGeom>
            </p:spPr>
          </p:pic>
          <p:pic>
            <p:nvPicPr>
              <p:cNvPr id="39" name="Picture 82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tretch>
                <a:fillRect/>
              </a:stretch>
            </p:blipFill>
            <p:spPr>
              <a:xfrm>
                <a:off x="776477" y="3854030"/>
                <a:ext cx="195717" cy="192880"/>
              </a:xfrm>
              <a:prstGeom prst="rect">
                <a:avLst/>
              </a:prstGeom>
            </p:spPr>
          </p:pic>
          <p:pic>
            <p:nvPicPr>
              <p:cNvPr id="40" name="Picture 83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tretch>
                <a:fillRect/>
              </a:stretch>
            </p:blipFill>
            <p:spPr>
              <a:xfrm>
                <a:off x="4156115" y="3428854"/>
                <a:ext cx="195717" cy="192880"/>
              </a:xfrm>
              <a:prstGeom prst="rect">
                <a:avLst/>
              </a:prstGeom>
            </p:spPr>
          </p:pic>
          <p:pic>
            <p:nvPicPr>
              <p:cNvPr id="41" name="Picture 84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tretch>
                <a:fillRect/>
              </a:stretch>
            </p:blipFill>
            <p:spPr>
              <a:xfrm>
                <a:off x="4500562" y="2727455"/>
                <a:ext cx="195717" cy="192880"/>
              </a:xfrm>
              <a:prstGeom prst="rect">
                <a:avLst/>
              </a:prstGeom>
            </p:spPr>
          </p:pic>
          <p:pic>
            <p:nvPicPr>
              <p:cNvPr id="42" name="Picture 85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tretch>
                <a:fillRect/>
              </a:stretch>
            </p:blipFill>
            <p:spPr>
              <a:xfrm>
                <a:off x="874335" y="2297722"/>
                <a:ext cx="195717" cy="192880"/>
              </a:xfrm>
              <a:prstGeom prst="rect">
                <a:avLst/>
              </a:prstGeom>
            </p:spPr>
          </p:pic>
        </p:grpSp>
        <p:cxnSp>
          <p:nvCxnSpPr>
            <p:cNvPr id="10" name="Straight Connector 49"/>
            <p:cNvCxnSpPr>
              <a:stCxn id="34" idx="3"/>
              <a:endCxn id="33" idx="1"/>
            </p:cNvCxnSpPr>
            <p:nvPr/>
          </p:nvCxnSpPr>
          <p:spPr>
            <a:xfrm flipV="1">
              <a:off x="1248764" y="1043024"/>
              <a:ext cx="577223" cy="179973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" name="Straight Connector 51"/>
            <p:cNvCxnSpPr>
              <a:stCxn id="33" idx="3"/>
              <a:endCxn id="32" idx="0"/>
            </p:cNvCxnSpPr>
            <p:nvPr/>
          </p:nvCxnSpPr>
          <p:spPr>
            <a:xfrm>
              <a:off x="2021704" y="1043024"/>
              <a:ext cx="874969" cy="429609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53"/>
            <p:cNvCxnSpPr>
              <a:stCxn id="32" idx="1"/>
              <a:endCxn id="30" idx="3"/>
            </p:cNvCxnSpPr>
            <p:nvPr/>
          </p:nvCxnSpPr>
          <p:spPr>
            <a:xfrm flipH="1">
              <a:off x="2119562" y="1569073"/>
              <a:ext cx="679252" cy="299175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55"/>
            <p:cNvCxnSpPr>
              <a:stCxn id="30" idx="1"/>
              <a:endCxn id="42" idx="0"/>
            </p:cNvCxnSpPr>
            <p:nvPr/>
          </p:nvCxnSpPr>
          <p:spPr>
            <a:xfrm flipH="1">
              <a:off x="960862" y="1868248"/>
              <a:ext cx="962983" cy="415234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57"/>
            <p:cNvCxnSpPr>
              <a:endCxn id="35" idx="1"/>
            </p:cNvCxnSpPr>
            <p:nvPr/>
          </p:nvCxnSpPr>
          <p:spPr>
            <a:xfrm>
              <a:off x="1077594" y="2420632"/>
              <a:ext cx="570661" cy="259472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61"/>
            <p:cNvCxnSpPr>
              <a:stCxn id="35" idx="3"/>
              <a:endCxn id="36" idx="1"/>
            </p:cNvCxnSpPr>
            <p:nvPr/>
          </p:nvCxnSpPr>
          <p:spPr>
            <a:xfrm flipV="1">
              <a:off x="1843972" y="2375407"/>
              <a:ext cx="980221" cy="304697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63"/>
            <p:cNvCxnSpPr>
              <a:stCxn id="36" idx="3"/>
              <a:endCxn id="37" idx="1"/>
            </p:cNvCxnSpPr>
            <p:nvPr/>
          </p:nvCxnSpPr>
          <p:spPr>
            <a:xfrm>
              <a:off x="3019910" y="2375407"/>
              <a:ext cx="474439" cy="29946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65"/>
            <p:cNvCxnSpPr>
              <a:stCxn id="37" idx="2"/>
              <a:endCxn id="29" idx="0"/>
            </p:cNvCxnSpPr>
            <p:nvPr/>
          </p:nvCxnSpPr>
          <p:spPr>
            <a:xfrm flipH="1">
              <a:off x="2835593" y="2501793"/>
              <a:ext cx="756615" cy="521454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67"/>
            <p:cNvCxnSpPr>
              <a:stCxn id="29" idx="1"/>
              <a:endCxn id="38" idx="0"/>
            </p:cNvCxnSpPr>
            <p:nvPr/>
          </p:nvCxnSpPr>
          <p:spPr>
            <a:xfrm flipH="1">
              <a:off x="1833601" y="3119687"/>
              <a:ext cx="904133" cy="336434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107"/>
            <p:cNvCxnSpPr>
              <a:stCxn id="38" idx="1"/>
              <a:endCxn id="39" idx="0"/>
            </p:cNvCxnSpPr>
            <p:nvPr/>
          </p:nvCxnSpPr>
          <p:spPr>
            <a:xfrm flipH="1">
              <a:off x="863004" y="3552561"/>
              <a:ext cx="872738" cy="287229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109"/>
            <p:cNvCxnSpPr>
              <a:stCxn id="39" idx="2"/>
              <a:endCxn id="31" idx="1"/>
            </p:cNvCxnSpPr>
            <p:nvPr/>
          </p:nvCxnSpPr>
          <p:spPr>
            <a:xfrm>
              <a:off x="863004" y="4032670"/>
              <a:ext cx="577222" cy="385761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111"/>
            <p:cNvCxnSpPr>
              <a:stCxn id="31" idx="3"/>
              <a:endCxn id="28" idx="1"/>
            </p:cNvCxnSpPr>
            <p:nvPr/>
          </p:nvCxnSpPr>
          <p:spPr>
            <a:xfrm flipV="1">
              <a:off x="1635943" y="4132530"/>
              <a:ext cx="1286109" cy="285901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113"/>
            <p:cNvCxnSpPr>
              <a:stCxn id="28" idx="3"/>
              <a:endCxn id="40" idx="1"/>
            </p:cNvCxnSpPr>
            <p:nvPr/>
          </p:nvCxnSpPr>
          <p:spPr>
            <a:xfrm flipV="1">
              <a:off x="3117769" y="3511054"/>
              <a:ext cx="1027014" cy="621476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115"/>
            <p:cNvCxnSpPr>
              <a:stCxn id="40" idx="0"/>
              <a:endCxn id="41" idx="2"/>
            </p:cNvCxnSpPr>
            <p:nvPr/>
          </p:nvCxnSpPr>
          <p:spPr>
            <a:xfrm flipV="1">
              <a:off x="4242642" y="2906095"/>
              <a:ext cx="344447" cy="508519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9" name="Straight Connector 3"/>
          <p:cNvCxnSpPr/>
          <p:nvPr/>
        </p:nvCxnSpPr>
        <p:spPr>
          <a:xfrm rot="5400000">
            <a:off x="2463785" y="2678907"/>
            <a:ext cx="3787008" cy="79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988122" y="1432590"/>
            <a:ext cx="1316180" cy="13697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5000628" y="1432591"/>
            <a:ext cx="1304520" cy="13200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4929190" y="3031407"/>
            <a:ext cx="1500198" cy="15406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2" name="图片 51" descr="KD树.jp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28596" y="1500180"/>
            <a:ext cx="1500198" cy="1357322"/>
          </a:xfrm>
          <a:prstGeom prst="rect">
            <a:avLst/>
          </a:prstGeom>
        </p:spPr>
      </p:pic>
      <p:pic>
        <p:nvPicPr>
          <p:cNvPr id="50" name="图片 49" descr="iot.png"/>
          <p:cNvPicPr>
            <a:picLocks noChangeAspect="1"/>
          </p:cNvPicPr>
          <p:nvPr/>
        </p:nvPicPr>
        <p:blipFill>
          <a:blip r:embed="rId10" cstate="print"/>
          <a:srcRect r="69924"/>
          <a:stretch>
            <a:fillRect/>
          </a:stretch>
        </p:blipFill>
        <p:spPr>
          <a:xfrm>
            <a:off x="2355967" y="142858"/>
            <a:ext cx="572959" cy="571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44716159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/>
          <p:cNvGrpSpPr/>
          <p:nvPr/>
        </p:nvGrpSpPr>
        <p:grpSpPr>
          <a:xfrm>
            <a:off x="357158" y="2143122"/>
            <a:ext cx="2786082" cy="1034078"/>
            <a:chOff x="6357918" y="1813900"/>
            <a:chExt cx="2786082" cy="1034078"/>
          </a:xfrm>
        </p:grpSpPr>
        <p:sp>
          <p:nvSpPr>
            <p:cNvPr id="55" name="TextBox 54"/>
            <p:cNvSpPr txBox="1"/>
            <p:nvPr/>
          </p:nvSpPr>
          <p:spPr>
            <a:xfrm>
              <a:off x="7215174" y="2143122"/>
              <a:ext cx="192882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 smtClean="0"/>
                <a:t>Smart Tourism</a:t>
              </a:r>
              <a:endPara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pic>
          <p:nvPicPr>
            <p:cNvPr id="26" name="图片 25" descr="智慧旅游.png"/>
            <p:cNvPicPr>
              <a:picLocks noChangeAspect="1"/>
            </p:cNvPicPr>
            <p:nvPr/>
          </p:nvPicPr>
          <p:blipFill>
            <a:blip r:embed="rId2"/>
            <a:srcRect l="72444" b="19168"/>
            <a:stretch>
              <a:fillRect/>
            </a:stretch>
          </p:blipFill>
          <p:spPr>
            <a:xfrm>
              <a:off x="6500794" y="1813900"/>
              <a:ext cx="785818" cy="785818"/>
            </a:xfrm>
            <a:prstGeom prst="rect">
              <a:avLst/>
            </a:prstGeom>
          </p:spPr>
        </p:pic>
        <p:sp>
          <p:nvSpPr>
            <p:cNvPr id="27" name="矩形 26"/>
            <p:cNvSpPr/>
            <p:nvPr/>
          </p:nvSpPr>
          <p:spPr>
            <a:xfrm>
              <a:off x="6357918" y="2500312"/>
              <a:ext cx="490542" cy="3476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0" name="矩形 19"/>
          <p:cNvSpPr/>
          <p:nvPr/>
        </p:nvSpPr>
        <p:spPr>
          <a:xfrm>
            <a:off x="500034" y="571486"/>
            <a:ext cx="4000528" cy="2143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28596" y="214296"/>
            <a:ext cx="8001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/>
              <a:t>Conclusion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ea typeface="+mj-ea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642910" y="1214428"/>
            <a:ext cx="3286148" cy="677187"/>
            <a:chOff x="714348" y="3143254"/>
            <a:chExt cx="3286148" cy="677187"/>
          </a:xfrm>
        </p:grpSpPr>
        <p:sp>
          <p:nvSpPr>
            <p:cNvPr id="54" name="TextBox 53"/>
            <p:cNvSpPr txBox="1"/>
            <p:nvPr/>
          </p:nvSpPr>
          <p:spPr>
            <a:xfrm>
              <a:off x="1428728" y="3214692"/>
              <a:ext cx="25717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 smtClean="0"/>
                <a:t> Intelligent Logistics</a:t>
              </a:r>
              <a:endParaRPr lang="zh-CN" altLang="en-US" sz="2000" dirty="0" smtClean="0"/>
            </a:p>
          </p:txBody>
        </p:sp>
        <p:pic>
          <p:nvPicPr>
            <p:cNvPr id="14" name="图片 13" descr="智慧物流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14348" y="3143254"/>
              <a:ext cx="890662" cy="677187"/>
            </a:xfrm>
            <a:prstGeom prst="roundRect">
              <a:avLst/>
            </a:prstGeom>
            <a:effectLst>
              <a:softEdge rad="12700"/>
            </a:effectLst>
          </p:spPr>
        </p:pic>
      </p:grpSp>
      <p:grpSp>
        <p:nvGrpSpPr>
          <p:cNvPr id="23" name="组合 22"/>
          <p:cNvGrpSpPr/>
          <p:nvPr/>
        </p:nvGrpSpPr>
        <p:grpSpPr>
          <a:xfrm>
            <a:off x="571472" y="3214692"/>
            <a:ext cx="4532811" cy="857256"/>
            <a:chOff x="142844" y="1928808"/>
            <a:chExt cx="3789727" cy="857256"/>
          </a:xfrm>
        </p:grpSpPr>
        <p:sp>
          <p:nvSpPr>
            <p:cNvPr id="13" name="TextBox 12"/>
            <p:cNvSpPr txBox="1"/>
            <p:nvPr/>
          </p:nvSpPr>
          <p:spPr>
            <a:xfrm>
              <a:off x="859566" y="2000246"/>
              <a:ext cx="307300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Intelligent</a:t>
              </a:r>
              <a:r>
                <a:rPr lang="en-US" altLang="zh-CN" sz="2000" dirty="0" smtClean="0"/>
                <a:t> </a:t>
              </a:r>
            </a:p>
            <a:p>
              <a:r>
                <a:rPr lang="en-US" altLang="zh-CN" sz="2000" dirty="0" smtClean="0"/>
                <a:t>M</a:t>
              </a:r>
              <a:r>
                <a:rPr lang="en-US" sz="2000" dirty="0" smtClean="0"/>
                <a:t>edical Treatment </a:t>
              </a:r>
              <a:endPara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42844" y="1928808"/>
              <a:ext cx="716722" cy="8572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grpSp>
        <p:nvGrpSpPr>
          <p:cNvPr id="25" name="组合 24"/>
          <p:cNvGrpSpPr/>
          <p:nvPr/>
        </p:nvGrpSpPr>
        <p:grpSpPr>
          <a:xfrm>
            <a:off x="5000628" y="1000114"/>
            <a:ext cx="3300437" cy="857256"/>
            <a:chOff x="5572132" y="642924"/>
            <a:chExt cx="3300437" cy="857256"/>
          </a:xfrm>
        </p:grpSpPr>
        <p:pic>
          <p:nvPicPr>
            <p:cNvPr id="24" name="图片 23" descr="智慧农业.png"/>
            <p:cNvPicPr>
              <a:picLocks noChangeAspect="1"/>
            </p:cNvPicPr>
            <p:nvPr/>
          </p:nvPicPr>
          <p:blipFill>
            <a:blip r:embed="rId5"/>
            <a:srcRect l="4444" r="64444"/>
            <a:stretch>
              <a:fillRect/>
            </a:stretch>
          </p:blipFill>
          <p:spPr>
            <a:xfrm>
              <a:off x="8072463" y="642924"/>
              <a:ext cx="800106" cy="857256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5572132" y="928676"/>
              <a:ext cx="264320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/>
                <a:t>Intelligent Agriculture</a:t>
              </a:r>
              <a:endPara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5786446" y="2071684"/>
            <a:ext cx="2558088" cy="1156299"/>
            <a:chOff x="488436" y="941966"/>
            <a:chExt cx="2796051" cy="1156299"/>
          </a:xfrm>
        </p:grpSpPr>
        <p:sp>
          <p:nvSpPr>
            <p:cNvPr id="8" name="TextBox 7"/>
            <p:cNvSpPr txBox="1"/>
            <p:nvPr/>
          </p:nvSpPr>
          <p:spPr>
            <a:xfrm>
              <a:off x="488436" y="1357303"/>
              <a:ext cx="163975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 smtClean="0"/>
                <a:t>Smart City</a:t>
              </a:r>
              <a:endParaRPr lang="zh-CN" altLang="en-US" sz="2000" dirty="0" smtClean="0"/>
            </a:p>
          </p:txBody>
        </p:sp>
        <p:pic>
          <p:nvPicPr>
            <p:cNvPr id="29" name="图片 28" descr="智慧城市.png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128188" y="941966"/>
              <a:ext cx="1156299" cy="1156299"/>
            </a:xfrm>
            <a:prstGeom prst="rect">
              <a:avLst/>
            </a:prstGeom>
          </p:spPr>
        </p:pic>
      </p:grpSp>
      <p:pic>
        <p:nvPicPr>
          <p:cNvPr id="31" name="图片 30" descr="iot.png"/>
          <p:cNvPicPr>
            <a:picLocks noChangeAspect="1"/>
          </p:cNvPicPr>
          <p:nvPr/>
        </p:nvPicPr>
        <p:blipFill>
          <a:blip r:embed="rId7"/>
          <a:srcRect r="69924"/>
          <a:stretch>
            <a:fillRect/>
          </a:stretch>
        </p:blipFill>
        <p:spPr>
          <a:xfrm>
            <a:off x="3500430" y="1643056"/>
            <a:ext cx="1833303" cy="1828649"/>
          </a:xfrm>
          <a:prstGeom prst="rect">
            <a:avLst/>
          </a:prstGeom>
        </p:spPr>
      </p:pic>
      <p:grpSp>
        <p:nvGrpSpPr>
          <p:cNvPr id="33" name="组合 32"/>
          <p:cNvGrpSpPr/>
          <p:nvPr/>
        </p:nvGrpSpPr>
        <p:grpSpPr>
          <a:xfrm>
            <a:off x="4429124" y="3357568"/>
            <a:ext cx="3857652" cy="785818"/>
            <a:chOff x="4500562" y="3429006"/>
            <a:chExt cx="3857652" cy="785818"/>
          </a:xfrm>
        </p:grpSpPr>
        <p:sp>
          <p:nvSpPr>
            <p:cNvPr id="11" name="TextBox 10"/>
            <p:cNvSpPr txBox="1"/>
            <p:nvPr/>
          </p:nvSpPr>
          <p:spPr>
            <a:xfrm>
              <a:off x="4500562" y="3643320"/>
              <a:ext cx="364333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/>
                <a:t>Smart Transportation</a:t>
              </a:r>
              <a:endPara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pic>
          <p:nvPicPr>
            <p:cNvPr id="32" name="图片 31" descr="智慧交通.jpg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572396" y="3429006"/>
              <a:ext cx="785818" cy="785818"/>
            </a:xfrm>
            <a:prstGeom prst="rect">
              <a:avLst/>
            </a:prstGeom>
          </p:spPr>
        </p:pic>
      </p:grpSp>
      <p:sp>
        <p:nvSpPr>
          <p:cNvPr id="34" name="文本框 6"/>
          <p:cNvSpPr txBox="1"/>
          <p:nvPr/>
        </p:nvSpPr>
        <p:spPr>
          <a:xfrm>
            <a:off x="0" y="4880432"/>
            <a:ext cx="86409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000" dirty="0" smtClean="0">
                <a:solidFill>
                  <a:schemeClr val="bg1">
                    <a:lumMod val="50000"/>
                  </a:schemeClr>
                </a:solidFill>
              </a:rPr>
              <a:t>[1] [2] [3] [4] [5] [6]</a:t>
            </a:r>
            <a:r>
              <a:rPr kumimoji="1" lang="zh-CN" altLang="en-US" sz="10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kumimoji="1" lang="en-US" altLang="zh-CN" sz="1000" dirty="0" smtClean="0">
                <a:solidFill>
                  <a:schemeClr val="bg1">
                    <a:lumMod val="50000"/>
                  </a:schemeClr>
                </a:solidFill>
              </a:rPr>
              <a:t>https://images.google.com</a:t>
            </a:r>
            <a:endParaRPr kumimoji="1" lang="en-US" altLang="zh-CN" sz="10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44716159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-428660" y="-214332"/>
            <a:ext cx="10072758" cy="5643602"/>
          </a:xfrm>
          <a:prstGeom prst="rect">
            <a:avLst/>
          </a:prstGeom>
          <a:solidFill>
            <a:schemeClr val="bg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TextBox 6"/>
          <p:cNvSpPr txBox="1"/>
          <p:nvPr/>
        </p:nvSpPr>
        <p:spPr>
          <a:xfrm>
            <a:off x="2786050" y="1928808"/>
            <a:ext cx="33843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Thanks for Listening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6414378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500034" y="571486"/>
            <a:ext cx="4000528" cy="2143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TextBox 6"/>
          <p:cNvSpPr txBox="1"/>
          <p:nvPr/>
        </p:nvSpPr>
        <p:spPr>
          <a:xfrm>
            <a:off x="500034" y="214296"/>
            <a:ext cx="64476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+mj-ea"/>
              </a:rPr>
              <a:t>Spatiotemporal</a:t>
            </a:r>
            <a:r>
              <a:rPr lang="zh-CN" alt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+mj-ea"/>
              </a:rPr>
              <a:t> </a:t>
            </a:r>
            <a:r>
              <a:rPr lang="en-US" altLang="zh-CN" sz="24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+mj-ea"/>
              </a:rPr>
              <a:t>=</a:t>
            </a:r>
            <a:r>
              <a:rPr lang="zh-CN" alt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+mj-ea"/>
              </a:rPr>
              <a:t> </a:t>
            </a:r>
            <a:r>
              <a:rPr lang="en-US" altLang="zh-CN" sz="24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+mj-ea"/>
              </a:rPr>
              <a:t>Spatial</a:t>
            </a:r>
            <a:r>
              <a:rPr lang="zh-CN" alt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+mj-ea"/>
              </a:rPr>
              <a:t> </a:t>
            </a:r>
            <a:r>
              <a:rPr lang="en-US" altLang="zh-CN" sz="24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+mj-ea"/>
              </a:rPr>
              <a:t>+</a:t>
            </a:r>
            <a:r>
              <a:rPr lang="zh-CN" alt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+mj-ea"/>
              </a:rPr>
              <a:t> </a:t>
            </a:r>
            <a:r>
              <a:rPr lang="en-US" altLang="zh-CN" sz="24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+mj-ea"/>
              </a:rPr>
              <a:t>Temporal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ea typeface="+mj-ea"/>
            </a:endParaRPr>
          </a:p>
        </p:txBody>
      </p:sp>
      <p:sp>
        <p:nvSpPr>
          <p:cNvPr id="33" name="文本框 4"/>
          <p:cNvSpPr txBox="1"/>
          <p:nvPr/>
        </p:nvSpPr>
        <p:spPr>
          <a:xfrm>
            <a:off x="571472" y="1142990"/>
            <a:ext cx="23602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 smtClean="0"/>
              <a:t>Mobile Application</a:t>
            </a:r>
            <a:endParaRPr lang="zh-CN" altLang="en-US" sz="2000" dirty="0"/>
          </a:p>
        </p:txBody>
      </p:sp>
      <p:sp>
        <p:nvSpPr>
          <p:cNvPr id="34" name="文本框 5"/>
          <p:cNvSpPr txBox="1"/>
          <p:nvPr/>
        </p:nvSpPr>
        <p:spPr>
          <a:xfrm>
            <a:off x="3286116" y="1171508"/>
            <a:ext cx="20717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 smtClean="0"/>
              <a:t>Crime Analysis</a:t>
            </a:r>
            <a:endParaRPr lang="zh-CN" altLang="en-US" sz="2000" dirty="0"/>
          </a:p>
        </p:txBody>
      </p:sp>
      <p:sp>
        <p:nvSpPr>
          <p:cNvPr id="35" name="文本框 6"/>
          <p:cNvSpPr txBox="1"/>
          <p:nvPr/>
        </p:nvSpPr>
        <p:spPr>
          <a:xfrm>
            <a:off x="5500726" y="1142990"/>
            <a:ext cx="37147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 smtClean="0"/>
              <a:t>Environmental Monitoring</a:t>
            </a:r>
            <a:endParaRPr lang="zh-CN" altLang="en-US" sz="2000" dirty="0"/>
          </a:p>
        </p:txBody>
      </p:sp>
      <p:pic>
        <p:nvPicPr>
          <p:cNvPr id="36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85786" y="1806818"/>
            <a:ext cx="1801156" cy="1763798"/>
          </a:xfrm>
          <a:prstGeom prst="rect">
            <a:avLst/>
          </a:prstGeom>
        </p:spPr>
      </p:pic>
      <p:pic>
        <p:nvPicPr>
          <p:cNvPr id="37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86943" y="1830164"/>
            <a:ext cx="2494136" cy="1717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8" name="矩形 8"/>
          <p:cNvSpPr/>
          <p:nvPr/>
        </p:nvSpPr>
        <p:spPr>
          <a:xfrm>
            <a:off x="7643834" y="3205450"/>
            <a:ext cx="857256" cy="2143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文本框 6"/>
          <p:cNvSpPr txBox="1"/>
          <p:nvPr/>
        </p:nvSpPr>
        <p:spPr>
          <a:xfrm>
            <a:off x="-32" y="4505940"/>
            <a:ext cx="86409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900" dirty="0" smtClean="0">
                <a:solidFill>
                  <a:schemeClr val="bg1">
                    <a:lumMod val="50000"/>
                  </a:schemeClr>
                </a:solidFill>
              </a:rPr>
              <a:t>[1] https://phys.org/news/2017-11-uber-ipo-ceo.html</a:t>
            </a:r>
          </a:p>
          <a:p>
            <a:r>
              <a:rPr kumimoji="1" lang="en-US" altLang="zh-CN" sz="900" dirty="0" smtClean="0">
                <a:solidFill>
                  <a:schemeClr val="bg1">
                    <a:lumMod val="50000"/>
                  </a:schemeClr>
                </a:solidFill>
              </a:rPr>
              <a:t>[2] https://www.pdx.edu/crime-data/hotspot-past-5-years-11</a:t>
            </a:r>
          </a:p>
          <a:p>
            <a:r>
              <a:rPr kumimoji="1" lang="en-US" altLang="zh-CN" sz="900" dirty="0" smtClean="0">
                <a:solidFill>
                  <a:schemeClr val="bg1">
                    <a:lumMod val="50000"/>
                  </a:schemeClr>
                </a:solidFill>
              </a:rPr>
              <a:t>[3] http://</a:t>
            </a:r>
            <a:r>
              <a:rPr kumimoji="1" lang="en-US" altLang="zh-CN" sz="900" dirty="0" err="1" smtClean="0">
                <a:solidFill>
                  <a:schemeClr val="bg1">
                    <a:lumMod val="50000"/>
                  </a:schemeClr>
                </a:solidFill>
              </a:rPr>
              <a:t>banbenpu.com</a:t>
            </a:r>
            <a:r>
              <a:rPr kumimoji="1" lang="en-US" altLang="zh-CN" sz="900" dirty="0" smtClean="0">
                <a:solidFill>
                  <a:schemeClr val="bg1">
                    <a:lumMod val="50000"/>
                  </a:schemeClr>
                </a:solidFill>
              </a:rPr>
              <a:t>/picture/server-room-environmental-monitoring-systems-home-design-great-unique-on-server-room-environmental-monitoring-systems-house-decorating/</a:t>
            </a:r>
          </a:p>
          <a:p>
            <a:endParaRPr kumimoji="1" lang="zh-CN" altLang="en-US" sz="1600" dirty="0"/>
          </a:p>
        </p:txBody>
      </p:sp>
      <p:pic>
        <p:nvPicPr>
          <p:cNvPr id="40" name="图片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103203" y="1650103"/>
            <a:ext cx="2594820" cy="2005088"/>
          </a:xfrm>
          <a:prstGeom prst="rect">
            <a:avLst/>
          </a:prstGeom>
        </p:spPr>
      </p:pic>
      <p:sp>
        <p:nvSpPr>
          <p:cNvPr id="15" name="右大括号 14"/>
          <p:cNvSpPr/>
          <p:nvPr/>
        </p:nvSpPr>
        <p:spPr>
          <a:xfrm rot="5400000">
            <a:off x="5697147" y="2303858"/>
            <a:ext cx="285751" cy="3250429"/>
          </a:xfrm>
          <a:prstGeom prst="rightBrace">
            <a:avLst>
              <a:gd name="adj1" fmla="val 25878"/>
              <a:gd name="adj2" fmla="val 49677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4"/>
          <p:cNvSpPr txBox="1"/>
          <p:nvPr/>
        </p:nvSpPr>
        <p:spPr>
          <a:xfrm>
            <a:off x="142844" y="4029028"/>
            <a:ext cx="3071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 smtClean="0"/>
              <a:t>Dynamic Model</a:t>
            </a:r>
            <a:endParaRPr lang="zh-CN" altLang="en-US" sz="2000" dirty="0"/>
          </a:p>
        </p:txBody>
      </p:sp>
      <p:cxnSp>
        <p:nvCxnSpPr>
          <p:cNvPr id="29" name="直接箭头连接符 28"/>
          <p:cNvCxnSpPr/>
          <p:nvPr/>
        </p:nvCxnSpPr>
        <p:spPr>
          <a:xfrm rot="5400000">
            <a:off x="1453357" y="3838940"/>
            <a:ext cx="458412" cy="7603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文本框 4"/>
          <p:cNvSpPr txBox="1"/>
          <p:nvPr/>
        </p:nvSpPr>
        <p:spPr>
          <a:xfrm>
            <a:off x="4286248" y="4029028"/>
            <a:ext cx="3071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 smtClean="0"/>
              <a:t>Static Model</a:t>
            </a:r>
          </a:p>
        </p:txBody>
      </p:sp>
    </p:spTree>
    <p:extLst>
      <p:ext uri="{BB962C8B-B14F-4D97-AF65-F5344CB8AC3E}">
        <p14:creationId xmlns:p14="http://schemas.microsoft.com/office/powerpoint/2010/main" xmlns="" val="81029744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4500562" y="428610"/>
            <a:ext cx="4205889" cy="3857652"/>
            <a:chOff x="4575715" y="633097"/>
            <a:chExt cx="3672408" cy="3424031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4860032" y="696505"/>
              <a:ext cx="3134934" cy="336062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3" name="Rectangle 2"/>
            <p:cNvSpPr/>
            <p:nvPr/>
          </p:nvSpPr>
          <p:spPr>
            <a:xfrm>
              <a:off x="4575715" y="633097"/>
              <a:ext cx="3672408" cy="3809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矩形 19"/>
          <p:cNvSpPr/>
          <p:nvPr/>
        </p:nvSpPr>
        <p:spPr>
          <a:xfrm>
            <a:off x="500034" y="571486"/>
            <a:ext cx="4000528" cy="2143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6"/>
          <p:cNvSpPr txBox="1"/>
          <p:nvPr/>
        </p:nvSpPr>
        <p:spPr>
          <a:xfrm>
            <a:off x="0" y="4880432"/>
            <a:ext cx="86409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000" dirty="0" smtClean="0">
                <a:solidFill>
                  <a:schemeClr val="bg1">
                    <a:lumMod val="50000"/>
                  </a:schemeClr>
                </a:solidFill>
              </a:rPr>
              <a:t>[1]</a:t>
            </a:r>
            <a:r>
              <a:rPr kumimoji="1" lang="zh-CN" altLang="en-US" sz="10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kumimoji="1" lang="en-US" altLang="zh-CN" sz="1000" dirty="0" smtClean="0">
                <a:solidFill>
                  <a:schemeClr val="bg1">
                    <a:lumMod val="50000"/>
                  </a:schemeClr>
                </a:solidFill>
              </a:rPr>
              <a:t>http</a:t>
            </a:r>
            <a:r>
              <a:rPr kumimoji="1" lang="en-US" altLang="zh-CN" sz="1000" dirty="0">
                <a:solidFill>
                  <a:schemeClr val="bg1">
                    <a:lumMod val="50000"/>
                  </a:schemeClr>
                </a:solidFill>
              </a:rPr>
              <a:t>://</a:t>
            </a:r>
            <a:r>
              <a:rPr kumimoji="1" lang="en-US" altLang="zh-CN" sz="1000" dirty="0" err="1">
                <a:solidFill>
                  <a:schemeClr val="bg1">
                    <a:lumMod val="50000"/>
                  </a:schemeClr>
                </a:solidFill>
              </a:rPr>
              <a:t>map.baidu.com</a:t>
            </a:r>
            <a:endParaRPr kumimoji="1" lang="en-US" altLang="zh-CN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00034" y="214296"/>
            <a:ext cx="64476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Application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Scene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571472" y="857238"/>
            <a:ext cx="3848480" cy="3506062"/>
            <a:chOff x="487156" y="898789"/>
            <a:chExt cx="4876932" cy="4227864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11318"/>
            <a:stretch/>
          </p:blipFill>
          <p:spPr>
            <a:xfrm>
              <a:off x="487156" y="898789"/>
              <a:ext cx="4876932" cy="3833201"/>
            </a:xfrm>
            <a:prstGeom prst="rect">
              <a:avLst/>
            </a:prstGeom>
          </p:spPr>
        </p:pic>
        <p:grpSp>
          <p:nvGrpSpPr>
            <p:cNvPr id="7" name="Group 6"/>
            <p:cNvGrpSpPr/>
            <p:nvPr/>
          </p:nvGrpSpPr>
          <p:grpSpPr>
            <a:xfrm>
              <a:off x="2712732" y="4786584"/>
              <a:ext cx="1243780" cy="340069"/>
              <a:chOff x="2125893" y="5082223"/>
              <a:chExt cx="1243780" cy="340069"/>
            </a:xfrm>
          </p:grpSpPr>
          <p:sp>
            <p:nvSpPr>
              <p:cNvPr id="61" name="TextBox 60"/>
              <p:cNvSpPr txBox="1"/>
              <p:nvPr/>
            </p:nvSpPr>
            <p:spPr>
              <a:xfrm>
                <a:off x="2308831" y="5082223"/>
                <a:ext cx="1060842" cy="3400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050" dirty="0" smtClean="0"/>
                  <a:t>Sensor</a:t>
                </a:r>
                <a:endParaRPr lang="en-US" sz="1050" dirty="0"/>
              </a:p>
            </p:txBody>
          </p:sp>
          <p:pic>
            <p:nvPicPr>
              <p:cNvPr id="62" name="Picture 61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tretch>
                <a:fillRect/>
              </a:stretch>
            </p:blipFill>
            <p:spPr>
              <a:xfrm>
                <a:off x="2125893" y="5128060"/>
                <a:ext cx="195717" cy="192880"/>
              </a:xfrm>
              <a:prstGeom prst="rect">
                <a:avLst/>
              </a:prstGeom>
            </p:spPr>
          </p:pic>
        </p:grpSp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2933384" y="4050330"/>
              <a:ext cx="195717" cy="192880"/>
            </a:xfrm>
            <a:prstGeom prst="rect">
              <a:avLst/>
            </a:prstGeom>
          </p:spPr>
        </p:pic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2749066" y="3037487"/>
              <a:ext cx="195717" cy="192880"/>
            </a:xfrm>
            <a:prstGeom prst="rect">
              <a:avLst/>
            </a:prstGeom>
          </p:spPr>
        </p:pic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1935177" y="1786048"/>
              <a:ext cx="195717" cy="192880"/>
            </a:xfrm>
            <a:prstGeom prst="rect">
              <a:avLst/>
            </a:prstGeom>
          </p:spPr>
        </p:pic>
        <p:pic>
          <p:nvPicPr>
            <p:cNvPr id="49" name="Picture 4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1451558" y="4336231"/>
              <a:ext cx="195717" cy="192880"/>
            </a:xfrm>
            <a:prstGeom prst="rect">
              <a:avLst/>
            </a:prstGeom>
          </p:spPr>
        </p:pic>
        <p:pic>
          <p:nvPicPr>
            <p:cNvPr id="50" name="Picture 4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2810146" y="1486873"/>
              <a:ext cx="195717" cy="192880"/>
            </a:xfrm>
            <a:prstGeom prst="rect">
              <a:avLst/>
            </a:prstGeom>
          </p:spPr>
        </p:pic>
        <p:pic>
          <p:nvPicPr>
            <p:cNvPr id="51" name="Picture 5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1837319" y="960824"/>
              <a:ext cx="195717" cy="192880"/>
            </a:xfrm>
            <a:prstGeom prst="rect">
              <a:avLst/>
            </a:prstGeom>
          </p:spPr>
        </p:pic>
        <p:pic>
          <p:nvPicPr>
            <p:cNvPr id="52" name="Picture 5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1064379" y="1140797"/>
              <a:ext cx="195717" cy="192880"/>
            </a:xfrm>
            <a:prstGeom prst="rect">
              <a:avLst/>
            </a:prstGeom>
          </p:spPr>
        </p:pic>
        <p:pic>
          <p:nvPicPr>
            <p:cNvPr id="53" name="Picture 5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1659587" y="2597904"/>
              <a:ext cx="195717" cy="192880"/>
            </a:xfrm>
            <a:prstGeom prst="rect">
              <a:avLst/>
            </a:prstGeom>
          </p:spPr>
        </p:pic>
        <p:pic>
          <p:nvPicPr>
            <p:cNvPr id="54" name="Picture 5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2835525" y="2293207"/>
              <a:ext cx="195717" cy="192880"/>
            </a:xfrm>
            <a:prstGeom prst="rect">
              <a:avLst/>
            </a:prstGeom>
          </p:spPr>
        </p:pic>
        <p:pic>
          <p:nvPicPr>
            <p:cNvPr id="55" name="Picture 5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3505681" y="2323153"/>
              <a:ext cx="195717" cy="192880"/>
            </a:xfrm>
            <a:prstGeom prst="rect">
              <a:avLst/>
            </a:prstGeom>
          </p:spPr>
        </p:pic>
        <p:pic>
          <p:nvPicPr>
            <p:cNvPr id="56" name="Picture 5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1747074" y="3470361"/>
              <a:ext cx="195717" cy="192880"/>
            </a:xfrm>
            <a:prstGeom prst="rect">
              <a:avLst/>
            </a:prstGeom>
          </p:spPr>
        </p:pic>
        <p:pic>
          <p:nvPicPr>
            <p:cNvPr id="57" name="Picture 5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776477" y="3854030"/>
              <a:ext cx="195717" cy="192880"/>
            </a:xfrm>
            <a:prstGeom prst="rect">
              <a:avLst/>
            </a:prstGeom>
          </p:spPr>
        </p:pic>
        <p:pic>
          <p:nvPicPr>
            <p:cNvPr id="58" name="Picture 5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4156115" y="3428854"/>
              <a:ext cx="195717" cy="192880"/>
            </a:xfrm>
            <a:prstGeom prst="rect">
              <a:avLst/>
            </a:prstGeom>
          </p:spPr>
        </p:pic>
        <p:pic>
          <p:nvPicPr>
            <p:cNvPr id="59" name="Picture 5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4500562" y="2727455"/>
              <a:ext cx="195717" cy="192880"/>
            </a:xfrm>
            <a:prstGeom prst="rect">
              <a:avLst/>
            </a:prstGeom>
          </p:spPr>
        </p:pic>
        <p:pic>
          <p:nvPicPr>
            <p:cNvPr id="60" name="Picture 5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874335" y="2297722"/>
              <a:ext cx="195717" cy="192880"/>
            </a:xfrm>
            <a:prstGeom prst="rect">
              <a:avLst/>
            </a:prstGeom>
          </p:spPr>
        </p:pic>
      </p:grpSp>
      <p:sp>
        <p:nvSpPr>
          <p:cNvPr id="5" name="文本框 5"/>
          <p:cNvSpPr txBox="1"/>
          <p:nvPr/>
        </p:nvSpPr>
        <p:spPr>
          <a:xfrm>
            <a:off x="142844" y="4357700"/>
            <a:ext cx="50358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 smtClean="0"/>
              <a:t>Static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Model</a:t>
            </a:r>
          </a:p>
        </p:txBody>
      </p:sp>
      <p:sp>
        <p:nvSpPr>
          <p:cNvPr id="29" name="文本框 5"/>
          <p:cNvSpPr txBox="1"/>
          <p:nvPr/>
        </p:nvSpPr>
        <p:spPr>
          <a:xfrm>
            <a:off x="4286248" y="4357700"/>
            <a:ext cx="46893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 smtClean="0"/>
              <a:t>Continuous Temperature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xmlns="" val="127307253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395536" y="1766651"/>
            <a:ext cx="3639918" cy="1305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ctr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sz="2400" dirty="0" smtClean="0"/>
              <a:t>How to build up </a:t>
            </a:r>
            <a:r>
              <a:rPr lang="en-US" altLang="zh-CN" sz="2800" b="1" dirty="0" smtClean="0"/>
              <a:t>index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for</a:t>
            </a:r>
            <a:r>
              <a:rPr lang="zh-CN" altLang="en-US" sz="2400" dirty="0" smtClean="0"/>
              <a:t> </a:t>
            </a:r>
            <a:r>
              <a:rPr lang="en-US" altLang="zh-CN" sz="2800" b="1" dirty="0" smtClean="0"/>
              <a:t>static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model?</a:t>
            </a:r>
          </a:p>
        </p:txBody>
      </p:sp>
      <p:sp>
        <p:nvSpPr>
          <p:cNvPr id="20" name="矩形 19"/>
          <p:cNvSpPr/>
          <p:nvPr/>
        </p:nvSpPr>
        <p:spPr>
          <a:xfrm>
            <a:off x="500034" y="571486"/>
            <a:ext cx="4000528" cy="2143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TextBox 4"/>
          <p:cNvSpPr txBox="1"/>
          <p:nvPr/>
        </p:nvSpPr>
        <p:spPr>
          <a:xfrm>
            <a:off x="500034" y="214296"/>
            <a:ext cx="64476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Key Problem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572000" y="1857370"/>
            <a:ext cx="4032448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en-US" altLang="zh-CN" sz="2400" dirty="0"/>
              <a:t>How to realize </a:t>
            </a:r>
            <a:r>
              <a:rPr lang="en-US" altLang="zh-CN" sz="2800" b="1" dirty="0"/>
              <a:t>continuous</a:t>
            </a:r>
            <a:r>
              <a:rPr lang="en-US" altLang="zh-CN" sz="2800" dirty="0"/>
              <a:t> </a:t>
            </a:r>
            <a:r>
              <a:rPr lang="en-US" altLang="zh-CN" sz="2400" dirty="0"/>
              <a:t>query</a:t>
            </a:r>
            <a:r>
              <a:rPr lang="en-US" altLang="zh-CN" sz="2400" dirty="0" smtClean="0"/>
              <a:t>?</a:t>
            </a:r>
            <a:endParaRPr lang="zh-CN" altLang="en-US" sz="2400" dirty="0"/>
          </a:p>
        </p:txBody>
      </p:sp>
      <p:cxnSp>
        <p:nvCxnSpPr>
          <p:cNvPr id="4" name="Straight Connector 3"/>
          <p:cNvCxnSpPr/>
          <p:nvPr/>
        </p:nvCxnSpPr>
        <p:spPr>
          <a:xfrm rot="16200000" flipH="1">
            <a:off x="3395994" y="2467314"/>
            <a:ext cx="2065120" cy="114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346651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5625162" y="1518965"/>
            <a:ext cx="351883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altLang="zh-CN" sz="2000" dirty="0" smtClean="0"/>
              <a:t>Identifier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=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Time</a:t>
            </a: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altLang="zh-CN" sz="2000" dirty="0" smtClean="0"/>
              <a:t>Divide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Space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=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Index</a:t>
            </a:r>
          </a:p>
        </p:txBody>
      </p:sp>
      <p:sp>
        <p:nvSpPr>
          <p:cNvPr id="20" name="矩形 19"/>
          <p:cNvSpPr/>
          <p:nvPr/>
        </p:nvSpPr>
        <p:spPr>
          <a:xfrm>
            <a:off x="500034" y="571486"/>
            <a:ext cx="4000528" cy="2143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5643570" y="2357436"/>
            <a:ext cx="325480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itchFamily="34" charset="0"/>
              <a:buChar char="•"/>
              <a:defRPr/>
            </a:pPr>
            <a:r>
              <a:rPr lang="en-US" altLang="zh-CN" sz="2000" dirty="0" smtClean="0"/>
              <a:t>Low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query efficiency in static</a:t>
            </a:r>
            <a:r>
              <a:rPr lang="zh-CN" altLang="en-US" sz="2000" dirty="0"/>
              <a:t> </a:t>
            </a:r>
            <a:r>
              <a:rPr lang="en-US" altLang="zh-CN" sz="2000" dirty="0" smtClean="0"/>
              <a:t>model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428596" y="214296"/>
            <a:ext cx="69294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Existing</a:t>
            </a:r>
            <a:r>
              <a:rPr lang="zh-CN" alt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INDEX –</a:t>
            </a:r>
            <a:r>
              <a:rPr lang="zh-CN" alt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Rectangle Tree (R Tree)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415644" y="843558"/>
            <a:ext cx="5020451" cy="4176464"/>
            <a:chOff x="415644" y="843558"/>
            <a:chExt cx="5020451" cy="4176464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2418647" y="4803925"/>
              <a:ext cx="158716" cy="156416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639664" y="1131590"/>
              <a:ext cx="4534524" cy="3160697"/>
            </a:xfrm>
            <a:prstGeom prst="rect">
              <a:avLst/>
            </a:prstGeom>
          </p:spPr>
        </p:pic>
        <p:sp>
          <p:nvSpPr>
            <p:cNvPr id="27" name="TextBox 26"/>
            <p:cNvSpPr txBox="1"/>
            <p:nvPr/>
          </p:nvSpPr>
          <p:spPr>
            <a:xfrm>
              <a:off x="2617828" y="4744244"/>
              <a:ext cx="860286" cy="2757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50" dirty="0" smtClean="0"/>
                <a:t>Sensor</a:t>
              </a:r>
              <a:endParaRPr lang="en-US" sz="1050" dirty="0"/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1792516" y="3373037"/>
              <a:ext cx="426989" cy="426989"/>
              <a:chOff x="6948264" y="482386"/>
              <a:chExt cx="792088" cy="792088"/>
            </a:xfrm>
          </p:grpSpPr>
          <p:sp>
            <p:nvSpPr>
              <p:cNvPr id="3" name="Rectangle 2"/>
              <p:cNvSpPr/>
              <p:nvPr/>
            </p:nvSpPr>
            <p:spPr>
              <a:xfrm>
                <a:off x="6948264" y="482386"/>
                <a:ext cx="792088" cy="792088"/>
              </a:xfrm>
              <a:prstGeom prst="rect">
                <a:avLst/>
              </a:prstGeom>
              <a:noFill/>
              <a:ln>
                <a:solidFill>
                  <a:srgbClr val="BF342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8" name="Picture 27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tretch>
                <a:fillRect/>
              </a:stretch>
            </p:blipFill>
            <p:spPr>
              <a:xfrm>
                <a:off x="7200470" y="736672"/>
                <a:ext cx="287675" cy="283505"/>
              </a:xfrm>
              <a:prstGeom prst="rect">
                <a:avLst/>
              </a:prstGeom>
            </p:spPr>
          </p:pic>
        </p:grpSp>
        <p:grpSp>
          <p:nvGrpSpPr>
            <p:cNvPr id="29" name="Group 28"/>
            <p:cNvGrpSpPr/>
            <p:nvPr/>
          </p:nvGrpSpPr>
          <p:grpSpPr>
            <a:xfrm>
              <a:off x="4304172" y="2593700"/>
              <a:ext cx="384574" cy="384574"/>
              <a:chOff x="6948264" y="482386"/>
              <a:chExt cx="792088" cy="792088"/>
            </a:xfrm>
          </p:grpSpPr>
          <p:sp>
            <p:nvSpPr>
              <p:cNvPr id="30" name="Rectangle 29"/>
              <p:cNvSpPr/>
              <p:nvPr/>
            </p:nvSpPr>
            <p:spPr>
              <a:xfrm>
                <a:off x="6948264" y="482386"/>
                <a:ext cx="792088" cy="792088"/>
              </a:xfrm>
              <a:prstGeom prst="rect">
                <a:avLst/>
              </a:prstGeom>
              <a:noFill/>
              <a:ln>
                <a:solidFill>
                  <a:srgbClr val="BF342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1" name="Picture 30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tretch>
                <a:fillRect/>
              </a:stretch>
            </p:blipFill>
            <p:spPr>
              <a:xfrm>
                <a:off x="7200470" y="736672"/>
                <a:ext cx="287675" cy="283505"/>
              </a:xfrm>
              <a:prstGeom prst="rect">
                <a:avLst/>
              </a:prstGeom>
            </p:spPr>
          </p:pic>
        </p:grpSp>
        <p:grpSp>
          <p:nvGrpSpPr>
            <p:cNvPr id="33" name="Group 32"/>
            <p:cNvGrpSpPr/>
            <p:nvPr/>
          </p:nvGrpSpPr>
          <p:grpSpPr>
            <a:xfrm>
              <a:off x="1792517" y="3934690"/>
              <a:ext cx="426989" cy="426989"/>
              <a:chOff x="6948264" y="482386"/>
              <a:chExt cx="792088" cy="792088"/>
            </a:xfrm>
          </p:grpSpPr>
          <p:sp>
            <p:nvSpPr>
              <p:cNvPr id="34" name="Rectangle 33"/>
              <p:cNvSpPr/>
              <p:nvPr/>
            </p:nvSpPr>
            <p:spPr>
              <a:xfrm>
                <a:off x="6948264" y="482386"/>
                <a:ext cx="792088" cy="792088"/>
              </a:xfrm>
              <a:prstGeom prst="rect">
                <a:avLst/>
              </a:prstGeom>
              <a:noFill/>
              <a:ln>
                <a:solidFill>
                  <a:srgbClr val="BF342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5" name="Picture 34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tretch>
                <a:fillRect/>
              </a:stretch>
            </p:blipFill>
            <p:spPr>
              <a:xfrm>
                <a:off x="7200470" y="736672"/>
                <a:ext cx="287675" cy="283505"/>
              </a:xfrm>
              <a:prstGeom prst="rect">
                <a:avLst/>
              </a:prstGeom>
            </p:spPr>
          </p:pic>
        </p:grpSp>
        <p:grpSp>
          <p:nvGrpSpPr>
            <p:cNvPr id="36" name="Group 35"/>
            <p:cNvGrpSpPr/>
            <p:nvPr/>
          </p:nvGrpSpPr>
          <p:grpSpPr>
            <a:xfrm>
              <a:off x="1315774" y="3586535"/>
              <a:ext cx="426989" cy="426989"/>
              <a:chOff x="6948264" y="482386"/>
              <a:chExt cx="792088" cy="792088"/>
            </a:xfrm>
          </p:grpSpPr>
          <p:sp>
            <p:nvSpPr>
              <p:cNvPr id="37" name="Rectangle 36"/>
              <p:cNvSpPr/>
              <p:nvPr/>
            </p:nvSpPr>
            <p:spPr>
              <a:xfrm>
                <a:off x="6948264" y="482386"/>
                <a:ext cx="792088" cy="792088"/>
              </a:xfrm>
              <a:prstGeom prst="rect">
                <a:avLst/>
              </a:prstGeom>
              <a:noFill/>
              <a:ln>
                <a:solidFill>
                  <a:srgbClr val="BF342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8" name="Picture 37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tretch>
                <a:fillRect/>
              </a:stretch>
            </p:blipFill>
            <p:spPr>
              <a:xfrm>
                <a:off x="7200470" y="736672"/>
                <a:ext cx="287675" cy="283505"/>
              </a:xfrm>
              <a:prstGeom prst="rect">
                <a:avLst/>
              </a:prstGeom>
            </p:spPr>
          </p:pic>
        </p:grpSp>
        <p:grpSp>
          <p:nvGrpSpPr>
            <p:cNvPr id="39" name="Group 38"/>
            <p:cNvGrpSpPr/>
            <p:nvPr/>
          </p:nvGrpSpPr>
          <p:grpSpPr>
            <a:xfrm>
              <a:off x="3035218" y="3586535"/>
              <a:ext cx="426989" cy="426989"/>
              <a:chOff x="6948264" y="482386"/>
              <a:chExt cx="792088" cy="792088"/>
            </a:xfrm>
          </p:grpSpPr>
          <p:sp>
            <p:nvSpPr>
              <p:cNvPr id="40" name="Rectangle 39"/>
              <p:cNvSpPr/>
              <p:nvPr/>
            </p:nvSpPr>
            <p:spPr>
              <a:xfrm>
                <a:off x="6948264" y="482386"/>
                <a:ext cx="792088" cy="792088"/>
              </a:xfrm>
              <a:prstGeom prst="rect">
                <a:avLst/>
              </a:prstGeom>
              <a:noFill/>
              <a:ln>
                <a:solidFill>
                  <a:srgbClr val="BF342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1" name="Picture 40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tretch>
                <a:fillRect/>
              </a:stretch>
            </p:blipFill>
            <p:spPr>
              <a:xfrm>
                <a:off x="7200470" y="736672"/>
                <a:ext cx="287675" cy="283505"/>
              </a:xfrm>
              <a:prstGeom prst="rect">
                <a:avLst/>
              </a:prstGeom>
            </p:spPr>
          </p:pic>
        </p:grpSp>
        <p:grpSp>
          <p:nvGrpSpPr>
            <p:cNvPr id="42" name="Group 41"/>
            <p:cNvGrpSpPr/>
            <p:nvPr/>
          </p:nvGrpSpPr>
          <p:grpSpPr>
            <a:xfrm>
              <a:off x="3827335" y="3295064"/>
              <a:ext cx="426989" cy="426989"/>
              <a:chOff x="6948264" y="482386"/>
              <a:chExt cx="792088" cy="792088"/>
            </a:xfrm>
          </p:grpSpPr>
          <p:sp>
            <p:nvSpPr>
              <p:cNvPr id="43" name="Rectangle 42"/>
              <p:cNvSpPr/>
              <p:nvPr/>
            </p:nvSpPr>
            <p:spPr>
              <a:xfrm>
                <a:off x="6948264" y="482386"/>
                <a:ext cx="792088" cy="792088"/>
              </a:xfrm>
              <a:prstGeom prst="rect">
                <a:avLst/>
              </a:prstGeom>
              <a:noFill/>
              <a:ln>
                <a:solidFill>
                  <a:srgbClr val="BF342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4" name="Picture 43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tretch>
                <a:fillRect/>
              </a:stretch>
            </p:blipFill>
            <p:spPr>
              <a:xfrm>
                <a:off x="7200470" y="736672"/>
                <a:ext cx="287675" cy="283505"/>
              </a:xfrm>
              <a:prstGeom prst="rect">
                <a:avLst/>
              </a:prstGeom>
            </p:spPr>
          </p:pic>
        </p:grpSp>
        <p:grpSp>
          <p:nvGrpSpPr>
            <p:cNvPr id="45" name="Group 44"/>
            <p:cNvGrpSpPr/>
            <p:nvPr/>
          </p:nvGrpSpPr>
          <p:grpSpPr>
            <a:xfrm>
              <a:off x="1524976" y="1428546"/>
              <a:ext cx="426989" cy="426989"/>
              <a:chOff x="6948264" y="482386"/>
              <a:chExt cx="792088" cy="792088"/>
            </a:xfrm>
          </p:grpSpPr>
          <p:sp>
            <p:nvSpPr>
              <p:cNvPr id="46" name="Rectangle 45"/>
              <p:cNvSpPr/>
              <p:nvPr/>
            </p:nvSpPr>
            <p:spPr>
              <a:xfrm>
                <a:off x="6948264" y="482386"/>
                <a:ext cx="792088" cy="792088"/>
              </a:xfrm>
              <a:prstGeom prst="rect">
                <a:avLst/>
              </a:prstGeom>
              <a:noFill/>
              <a:ln>
                <a:solidFill>
                  <a:srgbClr val="BF342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7" name="Picture 46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tretch>
                <a:fillRect/>
              </a:stretch>
            </p:blipFill>
            <p:spPr>
              <a:xfrm>
                <a:off x="7200470" y="736672"/>
                <a:ext cx="287675" cy="283505"/>
              </a:xfrm>
              <a:prstGeom prst="rect">
                <a:avLst/>
              </a:prstGeom>
            </p:spPr>
          </p:pic>
        </p:grpSp>
        <p:grpSp>
          <p:nvGrpSpPr>
            <p:cNvPr id="48" name="Group 47"/>
            <p:cNvGrpSpPr/>
            <p:nvPr/>
          </p:nvGrpSpPr>
          <p:grpSpPr>
            <a:xfrm>
              <a:off x="1306392" y="2362818"/>
              <a:ext cx="426989" cy="426989"/>
              <a:chOff x="6948264" y="482386"/>
              <a:chExt cx="792088" cy="792088"/>
            </a:xfrm>
          </p:grpSpPr>
          <p:sp>
            <p:nvSpPr>
              <p:cNvPr id="49" name="Rectangle 48"/>
              <p:cNvSpPr/>
              <p:nvPr/>
            </p:nvSpPr>
            <p:spPr>
              <a:xfrm>
                <a:off x="6948264" y="482386"/>
                <a:ext cx="792088" cy="792088"/>
              </a:xfrm>
              <a:prstGeom prst="rect">
                <a:avLst/>
              </a:prstGeom>
              <a:noFill/>
              <a:ln>
                <a:solidFill>
                  <a:srgbClr val="BF342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50" name="Picture 49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tretch>
                <a:fillRect/>
              </a:stretch>
            </p:blipFill>
            <p:spPr>
              <a:xfrm>
                <a:off x="7200470" y="736672"/>
                <a:ext cx="287675" cy="283505"/>
              </a:xfrm>
              <a:prstGeom prst="rect">
                <a:avLst/>
              </a:prstGeom>
            </p:spPr>
          </p:pic>
        </p:grpSp>
        <p:grpSp>
          <p:nvGrpSpPr>
            <p:cNvPr id="51" name="Group 50"/>
            <p:cNvGrpSpPr/>
            <p:nvPr/>
          </p:nvGrpSpPr>
          <p:grpSpPr>
            <a:xfrm>
              <a:off x="2957679" y="2145568"/>
              <a:ext cx="426989" cy="426989"/>
              <a:chOff x="6948264" y="482386"/>
              <a:chExt cx="792088" cy="792088"/>
            </a:xfrm>
          </p:grpSpPr>
          <p:sp>
            <p:nvSpPr>
              <p:cNvPr id="52" name="Rectangle 51"/>
              <p:cNvSpPr/>
              <p:nvPr/>
            </p:nvSpPr>
            <p:spPr>
              <a:xfrm>
                <a:off x="6948264" y="482386"/>
                <a:ext cx="792088" cy="792088"/>
              </a:xfrm>
              <a:prstGeom prst="rect">
                <a:avLst/>
              </a:prstGeom>
              <a:noFill/>
              <a:ln>
                <a:solidFill>
                  <a:srgbClr val="BF342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53" name="Picture 52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tretch>
                <a:fillRect/>
              </a:stretch>
            </p:blipFill>
            <p:spPr>
              <a:xfrm>
                <a:off x="7200470" y="736672"/>
                <a:ext cx="287675" cy="283505"/>
              </a:xfrm>
              <a:prstGeom prst="rect">
                <a:avLst/>
              </a:prstGeom>
            </p:spPr>
          </p:pic>
        </p:grpSp>
        <p:grpSp>
          <p:nvGrpSpPr>
            <p:cNvPr id="54" name="Group 53"/>
            <p:cNvGrpSpPr/>
            <p:nvPr/>
          </p:nvGrpSpPr>
          <p:grpSpPr>
            <a:xfrm>
              <a:off x="2890179" y="2764779"/>
              <a:ext cx="426989" cy="426989"/>
              <a:chOff x="6948264" y="482386"/>
              <a:chExt cx="792088" cy="792088"/>
            </a:xfrm>
          </p:grpSpPr>
          <p:sp>
            <p:nvSpPr>
              <p:cNvPr id="55" name="Rectangle 54"/>
              <p:cNvSpPr/>
              <p:nvPr/>
            </p:nvSpPr>
            <p:spPr>
              <a:xfrm>
                <a:off x="6948264" y="482386"/>
                <a:ext cx="792088" cy="792088"/>
              </a:xfrm>
              <a:prstGeom prst="rect">
                <a:avLst/>
              </a:prstGeom>
              <a:noFill/>
              <a:ln>
                <a:solidFill>
                  <a:srgbClr val="BF342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56" name="Picture 55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tretch>
                <a:fillRect/>
              </a:stretch>
            </p:blipFill>
            <p:spPr>
              <a:xfrm>
                <a:off x="7200470" y="736672"/>
                <a:ext cx="287675" cy="283505"/>
              </a:xfrm>
              <a:prstGeom prst="rect">
                <a:avLst/>
              </a:prstGeom>
            </p:spPr>
          </p:pic>
        </p:grpSp>
        <p:grpSp>
          <p:nvGrpSpPr>
            <p:cNvPr id="57" name="Group 56"/>
            <p:cNvGrpSpPr/>
            <p:nvPr/>
          </p:nvGrpSpPr>
          <p:grpSpPr>
            <a:xfrm>
              <a:off x="3478114" y="2353157"/>
              <a:ext cx="426989" cy="426989"/>
              <a:chOff x="6948264" y="482386"/>
              <a:chExt cx="792088" cy="792088"/>
            </a:xfrm>
          </p:grpSpPr>
          <p:sp>
            <p:nvSpPr>
              <p:cNvPr id="58" name="Rectangle 57"/>
              <p:cNvSpPr/>
              <p:nvPr/>
            </p:nvSpPr>
            <p:spPr>
              <a:xfrm>
                <a:off x="6948264" y="482386"/>
                <a:ext cx="792088" cy="792088"/>
              </a:xfrm>
              <a:prstGeom prst="rect">
                <a:avLst/>
              </a:prstGeom>
              <a:noFill/>
              <a:ln>
                <a:solidFill>
                  <a:srgbClr val="BF342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59" name="Picture 58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tretch>
                <a:fillRect/>
              </a:stretch>
            </p:blipFill>
            <p:spPr>
              <a:xfrm>
                <a:off x="7200470" y="736672"/>
                <a:ext cx="287675" cy="283505"/>
              </a:xfrm>
              <a:prstGeom prst="rect">
                <a:avLst/>
              </a:prstGeom>
            </p:spPr>
          </p:pic>
        </p:grpSp>
        <p:grpSp>
          <p:nvGrpSpPr>
            <p:cNvPr id="60" name="Group 59"/>
            <p:cNvGrpSpPr/>
            <p:nvPr/>
          </p:nvGrpSpPr>
          <p:grpSpPr>
            <a:xfrm>
              <a:off x="2156470" y="1868397"/>
              <a:ext cx="426989" cy="426989"/>
              <a:chOff x="6948264" y="482386"/>
              <a:chExt cx="792088" cy="792088"/>
            </a:xfrm>
          </p:grpSpPr>
          <p:sp>
            <p:nvSpPr>
              <p:cNvPr id="61" name="Rectangle 60"/>
              <p:cNvSpPr/>
              <p:nvPr/>
            </p:nvSpPr>
            <p:spPr>
              <a:xfrm>
                <a:off x="6948264" y="482386"/>
                <a:ext cx="792088" cy="792088"/>
              </a:xfrm>
              <a:prstGeom prst="rect">
                <a:avLst/>
              </a:prstGeom>
              <a:noFill/>
              <a:ln>
                <a:solidFill>
                  <a:srgbClr val="BF342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62" name="Picture 61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tretch>
                <a:fillRect/>
              </a:stretch>
            </p:blipFill>
            <p:spPr>
              <a:xfrm>
                <a:off x="7200470" y="736672"/>
                <a:ext cx="287675" cy="283505"/>
              </a:xfrm>
              <a:prstGeom prst="rect">
                <a:avLst/>
              </a:prstGeom>
            </p:spPr>
          </p:pic>
        </p:grpSp>
        <p:grpSp>
          <p:nvGrpSpPr>
            <p:cNvPr id="63" name="Group 62"/>
            <p:cNvGrpSpPr/>
            <p:nvPr/>
          </p:nvGrpSpPr>
          <p:grpSpPr>
            <a:xfrm>
              <a:off x="2754222" y="1648465"/>
              <a:ext cx="426989" cy="426989"/>
              <a:chOff x="6948264" y="482386"/>
              <a:chExt cx="792088" cy="792088"/>
            </a:xfrm>
          </p:grpSpPr>
          <p:sp>
            <p:nvSpPr>
              <p:cNvPr id="64" name="Rectangle 63"/>
              <p:cNvSpPr/>
              <p:nvPr/>
            </p:nvSpPr>
            <p:spPr>
              <a:xfrm>
                <a:off x="6948264" y="482386"/>
                <a:ext cx="792088" cy="792088"/>
              </a:xfrm>
              <a:prstGeom prst="rect">
                <a:avLst/>
              </a:prstGeom>
              <a:noFill/>
              <a:ln>
                <a:solidFill>
                  <a:srgbClr val="BF342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65" name="Picture 64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tretch>
                <a:fillRect/>
              </a:stretch>
            </p:blipFill>
            <p:spPr>
              <a:xfrm>
                <a:off x="7200470" y="736672"/>
                <a:ext cx="287675" cy="283505"/>
              </a:xfrm>
              <a:prstGeom prst="rect">
                <a:avLst/>
              </a:prstGeom>
            </p:spPr>
          </p:pic>
        </p:grpSp>
        <p:grpSp>
          <p:nvGrpSpPr>
            <p:cNvPr id="66" name="Group 65"/>
            <p:cNvGrpSpPr/>
            <p:nvPr/>
          </p:nvGrpSpPr>
          <p:grpSpPr>
            <a:xfrm>
              <a:off x="2008101" y="2570400"/>
              <a:ext cx="426989" cy="426989"/>
              <a:chOff x="6948264" y="482386"/>
              <a:chExt cx="792088" cy="792088"/>
            </a:xfrm>
          </p:grpSpPr>
          <p:sp>
            <p:nvSpPr>
              <p:cNvPr id="67" name="Rectangle 66"/>
              <p:cNvSpPr/>
              <p:nvPr/>
            </p:nvSpPr>
            <p:spPr>
              <a:xfrm>
                <a:off x="6948264" y="482386"/>
                <a:ext cx="792088" cy="792088"/>
              </a:xfrm>
              <a:prstGeom prst="rect">
                <a:avLst/>
              </a:prstGeom>
              <a:noFill/>
              <a:ln>
                <a:solidFill>
                  <a:srgbClr val="BF342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68" name="Picture 67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tretch>
                <a:fillRect/>
              </a:stretch>
            </p:blipFill>
            <p:spPr>
              <a:xfrm>
                <a:off x="7200470" y="736672"/>
                <a:ext cx="287675" cy="283505"/>
              </a:xfrm>
              <a:prstGeom prst="rect">
                <a:avLst/>
              </a:prstGeom>
            </p:spPr>
          </p:pic>
        </p:grpSp>
        <p:grpSp>
          <p:nvGrpSpPr>
            <p:cNvPr id="69" name="Group 68"/>
            <p:cNvGrpSpPr/>
            <p:nvPr/>
          </p:nvGrpSpPr>
          <p:grpSpPr>
            <a:xfrm>
              <a:off x="2085638" y="1195055"/>
              <a:ext cx="426989" cy="426989"/>
              <a:chOff x="6948264" y="482386"/>
              <a:chExt cx="792088" cy="792088"/>
            </a:xfrm>
          </p:grpSpPr>
          <p:sp>
            <p:nvSpPr>
              <p:cNvPr id="70" name="Rectangle 69"/>
              <p:cNvSpPr/>
              <p:nvPr/>
            </p:nvSpPr>
            <p:spPr>
              <a:xfrm>
                <a:off x="6948264" y="482386"/>
                <a:ext cx="792088" cy="792088"/>
              </a:xfrm>
              <a:prstGeom prst="rect">
                <a:avLst/>
              </a:prstGeom>
              <a:noFill/>
              <a:ln>
                <a:solidFill>
                  <a:srgbClr val="BF342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71" name="Picture 70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tretch>
                <a:fillRect/>
              </a:stretch>
            </p:blipFill>
            <p:spPr>
              <a:xfrm>
                <a:off x="7200470" y="736672"/>
                <a:ext cx="287675" cy="283505"/>
              </a:xfrm>
              <a:prstGeom prst="rect">
                <a:avLst/>
              </a:prstGeom>
            </p:spPr>
          </p:pic>
        </p:grpSp>
        <p:sp>
          <p:nvSpPr>
            <p:cNvPr id="73" name="Rectangle 72"/>
            <p:cNvSpPr/>
            <p:nvPr/>
          </p:nvSpPr>
          <p:spPr>
            <a:xfrm>
              <a:off x="1168159" y="987574"/>
              <a:ext cx="1519553" cy="2204194"/>
            </a:xfrm>
            <a:prstGeom prst="rect">
              <a:avLst/>
            </a:prstGeom>
            <a:noFill/>
            <a:ln>
              <a:solidFill>
                <a:srgbClr val="2200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tangle 76"/>
            <p:cNvSpPr/>
            <p:nvPr/>
          </p:nvSpPr>
          <p:spPr>
            <a:xfrm>
              <a:off x="2521168" y="1534349"/>
              <a:ext cx="2584544" cy="1729580"/>
            </a:xfrm>
            <a:prstGeom prst="rect">
              <a:avLst/>
            </a:prstGeom>
            <a:noFill/>
            <a:ln>
              <a:solidFill>
                <a:srgbClr val="2200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ectangle 77"/>
            <p:cNvSpPr/>
            <p:nvPr/>
          </p:nvSpPr>
          <p:spPr>
            <a:xfrm>
              <a:off x="1063307" y="3084645"/>
              <a:ext cx="3943821" cy="1399863"/>
            </a:xfrm>
            <a:prstGeom prst="rect">
              <a:avLst/>
            </a:prstGeom>
            <a:noFill/>
            <a:ln>
              <a:solidFill>
                <a:srgbClr val="2200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Rectangle 78"/>
            <p:cNvSpPr/>
            <p:nvPr/>
          </p:nvSpPr>
          <p:spPr>
            <a:xfrm>
              <a:off x="415644" y="843558"/>
              <a:ext cx="5020451" cy="3778763"/>
            </a:xfrm>
            <a:prstGeom prst="rect">
              <a:avLst/>
            </a:prstGeom>
            <a:noFill/>
            <a:ln>
              <a:solidFill>
                <a:srgbClr val="04D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4" name="文本框 6"/>
          <p:cNvSpPr txBox="1"/>
          <p:nvPr/>
        </p:nvSpPr>
        <p:spPr>
          <a:xfrm>
            <a:off x="0" y="4880432"/>
            <a:ext cx="86409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000" dirty="0" smtClean="0">
                <a:solidFill>
                  <a:schemeClr val="bg1">
                    <a:lumMod val="50000"/>
                  </a:schemeClr>
                </a:solidFill>
              </a:rPr>
              <a:t>[1]</a:t>
            </a:r>
            <a:r>
              <a:rPr kumimoji="1" lang="zh-CN" altLang="en-US" sz="10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kumimoji="1" lang="en-US" altLang="zh-CN" sz="1000" dirty="0" smtClean="0">
                <a:solidFill>
                  <a:schemeClr val="bg1">
                    <a:lumMod val="50000"/>
                  </a:schemeClr>
                </a:solidFill>
              </a:rPr>
              <a:t>http</a:t>
            </a:r>
            <a:r>
              <a:rPr kumimoji="1" lang="en-US" altLang="zh-CN" sz="1000" dirty="0">
                <a:solidFill>
                  <a:schemeClr val="bg1">
                    <a:lumMod val="50000"/>
                  </a:schemeClr>
                </a:solidFill>
              </a:rPr>
              <a:t>://</a:t>
            </a:r>
            <a:r>
              <a:rPr kumimoji="1" lang="en-US" altLang="zh-CN" sz="1000" dirty="0" err="1">
                <a:solidFill>
                  <a:schemeClr val="bg1">
                    <a:lumMod val="50000"/>
                  </a:schemeClr>
                </a:solidFill>
              </a:rPr>
              <a:t>map.baidu.com</a:t>
            </a:r>
            <a:endParaRPr kumimoji="1" lang="en-US" altLang="zh-CN" sz="10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09984355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图片 41" descr="KD树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4810" y="928676"/>
            <a:ext cx="4643470" cy="2786082"/>
          </a:xfrm>
          <a:prstGeom prst="rect">
            <a:avLst/>
          </a:prstGeom>
        </p:spPr>
      </p:pic>
      <p:sp>
        <p:nvSpPr>
          <p:cNvPr id="28" name="矩形 18"/>
          <p:cNvSpPr/>
          <p:nvPr/>
        </p:nvSpPr>
        <p:spPr>
          <a:xfrm>
            <a:off x="428596" y="4029028"/>
            <a:ext cx="430190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altLang="zh-CN" sz="2000" dirty="0" smtClean="0"/>
              <a:t>Identifier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=</a:t>
            </a:r>
            <a:r>
              <a:rPr lang="zh-CN" altLang="en-US" sz="2000" dirty="0" smtClean="0"/>
              <a:t> </a:t>
            </a:r>
            <a:r>
              <a:rPr lang="en-US" altLang="zh-CN" sz="2000" dirty="0" err="1" smtClean="0"/>
              <a:t>SensorID</a:t>
            </a:r>
            <a:r>
              <a:rPr lang="en-US" altLang="zh-CN" sz="2000" dirty="0" smtClean="0"/>
              <a:t> (space)</a:t>
            </a:r>
          </a:p>
        </p:txBody>
      </p:sp>
      <p:sp>
        <p:nvSpPr>
          <p:cNvPr id="20" name="矩形 19"/>
          <p:cNvSpPr/>
          <p:nvPr/>
        </p:nvSpPr>
        <p:spPr>
          <a:xfrm>
            <a:off x="500034" y="571486"/>
            <a:ext cx="4000528" cy="2143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Group 1"/>
          <p:cNvGrpSpPr/>
          <p:nvPr/>
        </p:nvGrpSpPr>
        <p:grpSpPr>
          <a:xfrm>
            <a:off x="500034" y="975830"/>
            <a:ext cx="3606670" cy="2953242"/>
            <a:chOff x="475824" y="884549"/>
            <a:chExt cx="4876932" cy="4227864"/>
          </a:xfrm>
        </p:grpSpPr>
        <p:grpSp>
          <p:nvGrpSpPr>
            <p:cNvPr id="69" name="Group 68"/>
            <p:cNvGrpSpPr/>
            <p:nvPr/>
          </p:nvGrpSpPr>
          <p:grpSpPr>
            <a:xfrm>
              <a:off x="475824" y="884549"/>
              <a:ext cx="4876932" cy="4227864"/>
              <a:chOff x="487156" y="898789"/>
              <a:chExt cx="4876932" cy="4227864"/>
            </a:xfrm>
          </p:grpSpPr>
          <p:pic>
            <p:nvPicPr>
              <p:cNvPr id="70" name="Picture 69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 l="11318"/>
              <a:stretch/>
            </p:blipFill>
            <p:spPr>
              <a:xfrm>
                <a:off x="487156" y="898789"/>
                <a:ext cx="4876932" cy="3833201"/>
              </a:xfrm>
              <a:prstGeom prst="rect">
                <a:avLst/>
              </a:prstGeom>
            </p:spPr>
          </p:pic>
          <p:grpSp>
            <p:nvGrpSpPr>
              <p:cNvPr id="71" name="Group 70"/>
              <p:cNvGrpSpPr/>
              <p:nvPr/>
            </p:nvGrpSpPr>
            <p:grpSpPr>
              <a:xfrm>
                <a:off x="2712732" y="4786584"/>
                <a:ext cx="1243780" cy="340069"/>
                <a:chOff x="2125893" y="5082223"/>
                <a:chExt cx="1243780" cy="340069"/>
              </a:xfrm>
            </p:grpSpPr>
            <p:sp>
              <p:nvSpPr>
                <p:cNvPr id="87" name="TextBox 86"/>
                <p:cNvSpPr txBox="1"/>
                <p:nvPr/>
              </p:nvSpPr>
              <p:spPr>
                <a:xfrm>
                  <a:off x="2308831" y="5082223"/>
                  <a:ext cx="1060842" cy="34006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050" dirty="0" smtClean="0"/>
                    <a:t>Sensor</a:t>
                  </a:r>
                  <a:endParaRPr lang="en-US" sz="1050" dirty="0"/>
                </a:p>
              </p:txBody>
            </p:sp>
            <p:pic>
              <p:nvPicPr>
                <p:cNvPr id="88" name="Picture 87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xmlns="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125893" y="5128060"/>
                  <a:ext cx="195717" cy="192880"/>
                </a:xfrm>
                <a:prstGeom prst="rect">
                  <a:avLst/>
                </a:prstGeom>
              </p:spPr>
            </p:pic>
          </p:grpSp>
          <p:pic>
            <p:nvPicPr>
              <p:cNvPr id="72" name="Picture 71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tretch>
                <a:fillRect/>
              </a:stretch>
            </p:blipFill>
            <p:spPr>
              <a:xfrm>
                <a:off x="2933384" y="4050330"/>
                <a:ext cx="195717" cy="192880"/>
              </a:xfrm>
              <a:prstGeom prst="rect">
                <a:avLst/>
              </a:prstGeom>
            </p:spPr>
          </p:pic>
          <p:pic>
            <p:nvPicPr>
              <p:cNvPr id="73" name="Picture 72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tretch>
                <a:fillRect/>
              </a:stretch>
            </p:blipFill>
            <p:spPr>
              <a:xfrm>
                <a:off x="2749066" y="3037487"/>
                <a:ext cx="195717" cy="192880"/>
              </a:xfrm>
              <a:prstGeom prst="rect">
                <a:avLst/>
              </a:prstGeom>
            </p:spPr>
          </p:pic>
          <p:pic>
            <p:nvPicPr>
              <p:cNvPr id="74" name="Picture 73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tretch>
                <a:fillRect/>
              </a:stretch>
            </p:blipFill>
            <p:spPr>
              <a:xfrm>
                <a:off x="1935177" y="1786048"/>
                <a:ext cx="195717" cy="192880"/>
              </a:xfrm>
              <a:prstGeom prst="rect">
                <a:avLst/>
              </a:prstGeom>
            </p:spPr>
          </p:pic>
          <p:pic>
            <p:nvPicPr>
              <p:cNvPr id="75" name="Picture 74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tretch>
                <a:fillRect/>
              </a:stretch>
            </p:blipFill>
            <p:spPr>
              <a:xfrm>
                <a:off x="1451558" y="4336231"/>
                <a:ext cx="195717" cy="192880"/>
              </a:xfrm>
              <a:prstGeom prst="rect">
                <a:avLst/>
              </a:prstGeom>
            </p:spPr>
          </p:pic>
          <p:pic>
            <p:nvPicPr>
              <p:cNvPr id="76" name="Picture 75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tretch>
                <a:fillRect/>
              </a:stretch>
            </p:blipFill>
            <p:spPr>
              <a:xfrm>
                <a:off x="2810146" y="1486873"/>
                <a:ext cx="195717" cy="192880"/>
              </a:xfrm>
              <a:prstGeom prst="rect">
                <a:avLst/>
              </a:prstGeom>
            </p:spPr>
          </p:pic>
          <p:pic>
            <p:nvPicPr>
              <p:cNvPr id="77" name="Picture 76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tretch>
                <a:fillRect/>
              </a:stretch>
            </p:blipFill>
            <p:spPr>
              <a:xfrm>
                <a:off x="1837319" y="960824"/>
                <a:ext cx="195717" cy="192880"/>
              </a:xfrm>
              <a:prstGeom prst="rect">
                <a:avLst/>
              </a:prstGeom>
            </p:spPr>
          </p:pic>
          <p:pic>
            <p:nvPicPr>
              <p:cNvPr id="78" name="Picture 77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tretch>
                <a:fillRect/>
              </a:stretch>
            </p:blipFill>
            <p:spPr>
              <a:xfrm>
                <a:off x="1064379" y="1140797"/>
                <a:ext cx="195717" cy="192880"/>
              </a:xfrm>
              <a:prstGeom prst="rect">
                <a:avLst/>
              </a:prstGeom>
            </p:spPr>
          </p:pic>
          <p:pic>
            <p:nvPicPr>
              <p:cNvPr id="79" name="Picture 78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tretch>
                <a:fillRect/>
              </a:stretch>
            </p:blipFill>
            <p:spPr>
              <a:xfrm>
                <a:off x="1659587" y="2597904"/>
                <a:ext cx="195717" cy="192880"/>
              </a:xfrm>
              <a:prstGeom prst="rect">
                <a:avLst/>
              </a:prstGeom>
            </p:spPr>
          </p:pic>
          <p:pic>
            <p:nvPicPr>
              <p:cNvPr id="80" name="Picture 79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tretch>
                <a:fillRect/>
              </a:stretch>
            </p:blipFill>
            <p:spPr>
              <a:xfrm>
                <a:off x="2835525" y="2293207"/>
                <a:ext cx="195717" cy="192880"/>
              </a:xfrm>
              <a:prstGeom prst="rect">
                <a:avLst/>
              </a:prstGeom>
            </p:spPr>
          </p:pic>
          <p:pic>
            <p:nvPicPr>
              <p:cNvPr id="81" name="Picture 80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tretch>
                <a:fillRect/>
              </a:stretch>
            </p:blipFill>
            <p:spPr>
              <a:xfrm>
                <a:off x="3505681" y="2323153"/>
                <a:ext cx="195717" cy="192880"/>
              </a:xfrm>
              <a:prstGeom prst="rect">
                <a:avLst/>
              </a:prstGeom>
            </p:spPr>
          </p:pic>
          <p:pic>
            <p:nvPicPr>
              <p:cNvPr id="82" name="Picture 81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tretch>
                <a:fillRect/>
              </a:stretch>
            </p:blipFill>
            <p:spPr>
              <a:xfrm>
                <a:off x="1747074" y="3470361"/>
                <a:ext cx="195717" cy="192880"/>
              </a:xfrm>
              <a:prstGeom prst="rect">
                <a:avLst/>
              </a:prstGeom>
            </p:spPr>
          </p:pic>
          <p:pic>
            <p:nvPicPr>
              <p:cNvPr id="83" name="Picture 82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tretch>
                <a:fillRect/>
              </a:stretch>
            </p:blipFill>
            <p:spPr>
              <a:xfrm>
                <a:off x="776477" y="3854030"/>
                <a:ext cx="195717" cy="192880"/>
              </a:xfrm>
              <a:prstGeom prst="rect">
                <a:avLst/>
              </a:prstGeom>
            </p:spPr>
          </p:pic>
          <p:pic>
            <p:nvPicPr>
              <p:cNvPr id="84" name="Picture 83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tretch>
                <a:fillRect/>
              </a:stretch>
            </p:blipFill>
            <p:spPr>
              <a:xfrm>
                <a:off x="4156115" y="3428854"/>
                <a:ext cx="195717" cy="192880"/>
              </a:xfrm>
              <a:prstGeom prst="rect">
                <a:avLst/>
              </a:prstGeom>
            </p:spPr>
          </p:pic>
          <p:pic>
            <p:nvPicPr>
              <p:cNvPr id="85" name="Picture 84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tretch>
                <a:fillRect/>
              </a:stretch>
            </p:blipFill>
            <p:spPr>
              <a:xfrm>
                <a:off x="4500562" y="2727455"/>
                <a:ext cx="195717" cy="192880"/>
              </a:xfrm>
              <a:prstGeom prst="rect">
                <a:avLst/>
              </a:prstGeom>
            </p:spPr>
          </p:pic>
          <p:pic>
            <p:nvPicPr>
              <p:cNvPr id="86" name="Picture 85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tretch>
                <a:fillRect/>
              </a:stretch>
            </p:blipFill>
            <p:spPr>
              <a:xfrm>
                <a:off x="874335" y="2297722"/>
                <a:ext cx="195717" cy="192880"/>
              </a:xfrm>
              <a:prstGeom prst="rect">
                <a:avLst/>
              </a:prstGeom>
            </p:spPr>
          </p:pic>
        </p:grpSp>
        <p:cxnSp>
          <p:nvCxnSpPr>
            <p:cNvPr id="50" name="Straight Connector 49"/>
            <p:cNvCxnSpPr>
              <a:stCxn id="78" idx="3"/>
              <a:endCxn id="77" idx="1"/>
            </p:cNvCxnSpPr>
            <p:nvPr/>
          </p:nvCxnSpPr>
          <p:spPr>
            <a:xfrm flipV="1">
              <a:off x="1248764" y="1043024"/>
              <a:ext cx="577223" cy="179973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>
              <a:stCxn id="77" idx="3"/>
              <a:endCxn id="76" idx="0"/>
            </p:cNvCxnSpPr>
            <p:nvPr/>
          </p:nvCxnSpPr>
          <p:spPr>
            <a:xfrm>
              <a:off x="2021704" y="1043024"/>
              <a:ext cx="874969" cy="429609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>
              <a:stCxn id="76" idx="1"/>
              <a:endCxn id="74" idx="3"/>
            </p:cNvCxnSpPr>
            <p:nvPr/>
          </p:nvCxnSpPr>
          <p:spPr>
            <a:xfrm flipH="1">
              <a:off x="2119562" y="1569073"/>
              <a:ext cx="679252" cy="299175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>
              <a:stCxn id="74" idx="1"/>
              <a:endCxn id="86" idx="0"/>
            </p:cNvCxnSpPr>
            <p:nvPr/>
          </p:nvCxnSpPr>
          <p:spPr>
            <a:xfrm flipH="1">
              <a:off x="960862" y="1868248"/>
              <a:ext cx="962983" cy="415234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>
              <a:endCxn id="79" idx="1"/>
            </p:cNvCxnSpPr>
            <p:nvPr/>
          </p:nvCxnSpPr>
          <p:spPr>
            <a:xfrm>
              <a:off x="1077594" y="2420632"/>
              <a:ext cx="570661" cy="259472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>
              <a:stCxn id="79" idx="3"/>
              <a:endCxn id="80" idx="1"/>
            </p:cNvCxnSpPr>
            <p:nvPr/>
          </p:nvCxnSpPr>
          <p:spPr>
            <a:xfrm flipV="1">
              <a:off x="1843972" y="2375407"/>
              <a:ext cx="980221" cy="304697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stCxn id="80" idx="3"/>
              <a:endCxn id="81" idx="1"/>
            </p:cNvCxnSpPr>
            <p:nvPr/>
          </p:nvCxnSpPr>
          <p:spPr>
            <a:xfrm>
              <a:off x="3019910" y="2375407"/>
              <a:ext cx="474439" cy="29946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>
              <a:stCxn id="81" idx="2"/>
              <a:endCxn id="73" idx="0"/>
            </p:cNvCxnSpPr>
            <p:nvPr/>
          </p:nvCxnSpPr>
          <p:spPr>
            <a:xfrm flipH="1">
              <a:off x="2835593" y="2501793"/>
              <a:ext cx="756615" cy="521454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>
              <a:stCxn id="73" idx="1"/>
              <a:endCxn id="82" idx="0"/>
            </p:cNvCxnSpPr>
            <p:nvPr/>
          </p:nvCxnSpPr>
          <p:spPr>
            <a:xfrm flipH="1">
              <a:off x="1833601" y="3119687"/>
              <a:ext cx="904133" cy="336434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>
              <a:stCxn id="82" idx="1"/>
              <a:endCxn id="83" idx="0"/>
            </p:cNvCxnSpPr>
            <p:nvPr/>
          </p:nvCxnSpPr>
          <p:spPr>
            <a:xfrm flipH="1">
              <a:off x="863004" y="3552561"/>
              <a:ext cx="872738" cy="287229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>
              <a:stCxn id="83" idx="2"/>
              <a:endCxn id="75" idx="1"/>
            </p:cNvCxnSpPr>
            <p:nvPr/>
          </p:nvCxnSpPr>
          <p:spPr>
            <a:xfrm>
              <a:off x="863004" y="4032670"/>
              <a:ext cx="577222" cy="385761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>
              <a:stCxn id="75" idx="3"/>
              <a:endCxn id="72" idx="1"/>
            </p:cNvCxnSpPr>
            <p:nvPr/>
          </p:nvCxnSpPr>
          <p:spPr>
            <a:xfrm flipV="1">
              <a:off x="1635943" y="4132530"/>
              <a:ext cx="1286109" cy="285901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/>
            <p:cNvCxnSpPr>
              <a:stCxn id="72" idx="3"/>
              <a:endCxn id="84" idx="1"/>
            </p:cNvCxnSpPr>
            <p:nvPr/>
          </p:nvCxnSpPr>
          <p:spPr>
            <a:xfrm flipV="1">
              <a:off x="3117769" y="3511054"/>
              <a:ext cx="1027014" cy="621476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>
              <a:stCxn id="84" idx="0"/>
              <a:endCxn id="85" idx="2"/>
            </p:cNvCxnSpPr>
            <p:nvPr/>
          </p:nvCxnSpPr>
          <p:spPr>
            <a:xfrm flipV="1">
              <a:off x="4242642" y="2906095"/>
              <a:ext cx="344447" cy="508519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TextBox 42"/>
          <p:cNvSpPr txBox="1"/>
          <p:nvPr/>
        </p:nvSpPr>
        <p:spPr>
          <a:xfrm>
            <a:off x="428596" y="214296"/>
            <a:ext cx="77153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Our</a:t>
            </a:r>
            <a:r>
              <a:rPr lang="zh-CN" alt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Solution</a:t>
            </a:r>
            <a:r>
              <a:rPr lang="zh-CN" alt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--</a:t>
            </a:r>
            <a:r>
              <a:rPr lang="zh-CN" alt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K-Dimensional</a:t>
            </a:r>
            <a:r>
              <a:rPr lang="zh-CN" alt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Tree (</a:t>
            </a:r>
            <a:r>
              <a:rPr lang="en-US" altLang="zh-CN" sz="28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KD</a:t>
            </a:r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Tree)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1" name="矩形 18"/>
          <p:cNvSpPr/>
          <p:nvPr/>
        </p:nvSpPr>
        <p:spPr>
          <a:xfrm>
            <a:off x="4286248" y="4029028"/>
            <a:ext cx="46590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altLang="zh-CN" sz="2000" dirty="0" smtClean="0"/>
              <a:t>Divide</a:t>
            </a:r>
            <a:r>
              <a:rPr lang="zh-CN" altLang="en-US" sz="2000" dirty="0" smtClean="0"/>
              <a:t> </a:t>
            </a:r>
            <a:r>
              <a:rPr lang="en-US" altLang="zh-CN" sz="2000" smtClean="0"/>
              <a:t>Time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&amp;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Temperature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=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Index</a:t>
            </a:r>
          </a:p>
        </p:txBody>
      </p:sp>
      <p:sp>
        <p:nvSpPr>
          <p:cNvPr id="44" name="文本框 6"/>
          <p:cNvSpPr txBox="1"/>
          <p:nvPr/>
        </p:nvSpPr>
        <p:spPr>
          <a:xfrm>
            <a:off x="0" y="4880432"/>
            <a:ext cx="86409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000" dirty="0" smtClean="0">
                <a:solidFill>
                  <a:schemeClr val="bg1">
                    <a:lumMod val="50000"/>
                  </a:schemeClr>
                </a:solidFill>
              </a:rPr>
              <a:t>[1]</a:t>
            </a:r>
            <a:r>
              <a:rPr kumimoji="1" lang="zh-CN" altLang="en-US" sz="10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kumimoji="1" lang="en-US" altLang="zh-CN" sz="1000" dirty="0" smtClean="0">
                <a:solidFill>
                  <a:schemeClr val="bg1">
                    <a:lumMod val="50000"/>
                  </a:schemeClr>
                </a:solidFill>
              </a:rPr>
              <a:t>http</a:t>
            </a:r>
            <a:r>
              <a:rPr kumimoji="1" lang="en-US" altLang="zh-CN" sz="1000" dirty="0">
                <a:solidFill>
                  <a:schemeClr val="bg1">
                    <a:lumMod val="50000"/>
                  </a:schemeClr>
                </a:solidFill>
              </a:rPr>
              <a:t>://</a:t>
            </a:r>
            <a:r>
              <a:rPr kumimoji="1" lang="en-US" altLang="zh-CN" sz="1000" dirty="0" err="1">
                <a:solidFill>
                  <a:schemeClr val="bg1">
                    <a:lumMod val="50000"/>
                  </a:schemeClr>
                </a:solidFill>
              </a:rPr>
              <a:t>map.baidu.com</a:t>
            </a:r>
            <a:endParaRPr kumimoji="1" lang="en-US" altLang="zh-CN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4357686" y="928676"/>
            <a:ext cx="4429156" cy="857256"/>
          </a:xfrm>
          <a:prstGeom prst="rect">
            <a:avLst/>
          </a:prstGeom>
          <a:solidFill>
            <a:schemeClr val="tx2">
              <a:lumMod val="60000"/>
              <a:lumOff val="40000"/>
              <a:alpha val="18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CN" sz="1400" dirty="0" smtClean="0">
                <a:solidFill>
                  <a:schemeClr val="tx1"/>
                </a:solidFill>
              </a:rPr>
              <a:t>Odd Layer</a:t>
            </a:r>
            <a:endParaRPr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4357686" y="2643188"/>
            <a:ext cx="4429156" cy="857256"/>
          </a:xfrm>
          <a:prstGeom prst="rect">
            <a:avLst/>
          </a:prstGeom>
          <a:solidFill>
            <a:schemeClr val="tx2">
              <a:lumMod val="60000"/>
              <a:lumOff val="40000"/>
              <a:alpha val="18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矩形 46"/>
          <p:cNvSpPr/>
          <p:nvPr/>
        </p:nvSpPr>
        <p:spPr>
          <a:xfrm>
            <a:off x="4357686" y="1785932"/>
            <a:ext cx="4429156" cy="8572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CN" sz="1400" dirty="0" smtClean="0">
                <a:solidFill>
                  <a:schemeClr val="tx1"/>
                </a:solidFill>
              </a:rPr>
              <a:t>Even Layer</a:t>
            </a:r>
            <a:endParaRPr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4857752" y="3386086"/>
            <a:ext cx="335758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ctr"/>
            <a:r>
              <a:rPr lang="en-US" altLang="zh-CN" sz="1400" dirty="0" smtClean="0"/>
              <a:t>Dichotomy</a:t>
            </a:r>
            <a:endParaRPr lang="en-US" altLang="zh-CN" sz="1400" dirty="0" smtClean="0"/>
          </a:p>
        </p:txBody>
      </p:sp>
    </p:spTree>
    <p:extLst>
      <p:ext uri="{BB962C8B-B14F-4D97-AF65-F5344CB8AC3E}">
        <p14:creationId xmlns:p14="http://schemas.microsoft.com/office/powerpoint/2010/main" xmlns="" val="96475737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571472" y="714362"/>
            <a:ext cx="712879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altLang="zh-CN" sz="2000" dirty="0" smtClean="0"/>
              <a:t>Lower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dimensionality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of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space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characteristic</a:t>
            </a: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altLang="zh-CN" sz="2000" dirty="0" smtClean="0"/>
              <a:t>Higher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query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efficiency</a:t>
            </a:r>
          </a:p>
        </p:txBody>
      </p:sp>
      <p:sp>
        <p:nvSpPr>
          <p:cNvPr id="20" name="矩形 19"/>
          <p:cNvSpPr/>
          <p:nvPr/>
        </p:nvSpPr>
        <p:spPr>
          <a:xfrm>
            <a:off x="500034" y="571486"/>
            <a:ext cx="4000528" cy="2143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1" name="Group 60"/>
          <p:cNvGrpSpPr/>
          <p:nvPr/>
        </p:nvGrpSpPr>
        <p:grpSpPr>
          <a:xfrm>
            <a:off x="4793115" y="1428742"/>
            <a:ext cx="3993727" cy="3462204"/>
            <a:chOff x="475824" y="884549"/>
            <a:chExt cx="4876932" cy="4227864"/>
          </a:xfrm>
        </p:grpSpPr>
        <p:grpSp>
          <p:nvGrpSpPr>
            <p:cNvPr id="62" name="Group 61"/>
            <p:cNvGrpSpPr/>
            <p:nvPr/>
          </p:nvGrpSpPr>
          <p:grpSpPr>
            <a:xfrm>
              <a:off x="475824" y="884549"/>
              <a:ext cx="4876932" cy="4227864"/>
              <a:chOff x="487156" y="898789"/>
              <a:chExt cx="4876932" cy="4227864"/>
            </a:xfrm>
          </p:grpSpPr>
          <p:pic>
            <p:nvPicPr>
              <p:cNvPr id="77" name="Picture 76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 l="11318"/>
              <a:stretch/>
            </p:blipFill>
            <p:spPr>
              <a:xfrm>
                <a:off x="487156" y="898789"/>
                <a:ext cx="4876932" cy="3833201"/>
              </a:xfrm>
              <a:prstGeom prst="rect">
                <a:avLst/>
              </a:prstGeom>
            </p:spPr>
          </p:pic>
          <p:grpSp>
            <p:nvGrpSpPr>
              <p:cNvPr id="78" name="Group 77"/>
              <p:cNvGrpSpPr/>
              <p:nvPr/>
            </p:nvGrpSpPr>
            <p:grpSpPr>
              <a:xfrm>
                <a:off x="2712732" y="4786584"/>
                <a:ext cx="1243780" cy="340069"/>
                <a:chOff x="2125893" y="5082223"/>
                <a:chExt cx="1243780" cy="340069"/>
              </a:xfrm>
            </p:grpSpPr>
            <p:sp>
              <p:nvSpPr>
                <p:cNvPr id="94" name="TextBox 93"/>
                <p:cNvSpPr txBox="1"/>
                <p:nvPr/>
              </p:nvSpPr>
              <p:spPr>
                <a:xfrm>
                  <a:off x="2308831" y="5082223"/>
                  <a:ext cx="1060842" cy="34006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050" dirty="0" smtClean="0"/>
                    <a:t>Sensor</a:t>
                  </a:r>
                  <a:endParaRPr lang="en-US" sz="1050" dirty="0"/>
                </a:p>
              </p:txBody>
            </p:sp>
            <p:pic>
              <p:nvPicPr>
                <p:cNvPr id="95" name="Picture 94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xmlns="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125893" y="5128060"/>
                  <a:ext cx="195717" cy="192880"/>
                </a:xfrm>
                <a:prstGeom prst="rect">
                  <a:avLst/>
                </a:prstGeom>
              </p:spPr>
            </p:pic>
          </p:grpSp>
          <p:pic>
            <p:nvPicPr>
              <p:cNvPr id="79" name="Picture 7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tretch>
                <a:fillRect/>
              </a:stretch>
            </p:blipFill>
            <p:spPr>
              <a:xfrm>
                <a:off x="2933384" y="4050330"/>
                <a:ext cx="195717" cy="192880"/>
              </a:xfrm>
              <a:prstGeom prst="rect">
                <a:avLst/>
              </a:prstGeom>
            </p:spPr>
          </p:pic>
          <p:pic>
            <p:nvPicPr>
              <p:cNvPr id="80" name="Picture 79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tretch>
                <a:fillRect/>
              </a:stretch>
            </p:blipFill>
            <p:spPr>
              <a:xfrm>
                <a:off x="2749066" y="3037487"/>
                <a:ext cx="195717" cy="192880"/>
              </a:xfrm>
              <a:prstGeom prst="rect">
                <a:avLst/>
              </a:prstGeom>
            </p:spPr>
          </p:pic>
          <p:pic>
            <p:nvPicPr>
              <p:cNvPr id="81" name="Picture 80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tretch>
                <a:fillRect/>
              </a:stretch>
            </p:blipFill>
            <p:spPr>
              <a:xfrm>
                <a:off x="1935177" y="1786048"/>
                <a:ext cx="195717" cy="192880"/>
              </a:xfrm>
              <a:prstGeom prst="rect">
                <a:avLst/>
              </a:prstGeom>
            </p:spPr>
          </p:pic>
          <p:pic>
            <p:nvPicPr>
              <p:cNvPr id="82" name="Picture 81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tretch>
                <a:fillRect/>
              </a:stretch>
            </p:blipFill>
            <p:spPr>
              <a:xfrm>
                <a:off x="1451558" y="4336231"/>
                <a:ext cx="195717" cy="192880"/>
              </a:xfrm>
              <a:prstGeom prst="rect">
                <a:avLst/>
              </a:prstGeom>
            </p:spPr>
          </p:pic>
          <p:pic>
            <p:nvPicPr>
              <p:cNvPr id="83" name="Picture 82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tretch>
                <a:fillRect/>
              </a:stretch>
            </p:blipFill>
            <p:spPr>
              <a:xfrm>
                <a:off x="2810146" y="1486873"/>
                <a:ext cx="195717" cy="192880"/>
              </a:xfrm>
              <a:prstGeom prst="rect">
                <a:avLst/>
              </a:prstGeom>
            </p:spPr>
          </p:pic>
          <p:pic>
            <p:nvPicPr>
              <p:cNvPr id="84" name="Picture 83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tretch>
                <a:fillRect/>
              </a:stretch>
            </p:blipFill>
            <p:spPr>
              <a:xfrm>
                <a:off x="1837319" y="960824"/>
                <a:ext cx="195717" cy="192880"/>
              </a:xfrm>
              <a:prstGeom prst="rect">
                <a:avLst/>
              </a:prstGeom>
            </p:spPr>
          </p:pic>
          <p:pic>
            <p:nvPicPr>
              <p:cNvPr id="85" name="Picture 84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tretch>
                <a:fillRect/>
              </a:stretch>
            </p:blipFill>
            <p:spPr>
              <a:xfrm>
                <a:off x="1064379" y="1140797"/>
                <a:ext cx="195717" cy="192880"/>
              </a:xfrm>
              <a:prstGeom prst="rect">
                <a:avLst/>
              </a:prstGeom>
            </p:spPr>
          </p:pic>
          <p:pic>
            <p:nvPicPr>
              <p:cNvPr id="86" name="Picture 85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tretch>
                <a:fillRect/>
              </a:stretch>
            </p:blipFill>
            <p:spPr>
              <a:xfrm>
                <a:off x="1659587" y="2597904"/>
                <a:ext cx="195717" cy="192880"/>
              </a:xfrm>
              <a:prstGeom prst="rect">
                <a:avLst/>
              </a:prstGeom>
            </p:spPr>
          </p:pic>
          <p:pic>
            <p:nvPicPr>
              <p:cNvPr id="87" name="Picture 86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tretch>
                <a:fillRect/>
              </a:stretch>
            </p:blipFill>
            <p:spPr>
              <a:xfrm>
                <a:off x="2835525" y="2293207"/>
                <a:ext cx="195717" cy="192880"/>
              </a:xfrm>
              <a:prstGeom prst="rect">
                <a:avLst/>
              </a:prstGeom>
            </p:spPr>
          </p:pic>
          <p:pic>
            <p:nvPicPr>
              <p:cNvPr id="88" name="Picture 87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tretch>
                <a:fillRect/>
              </a:stretch>
            </p:blipFill>
            <p:spPr>
              <a:xfrm>
                <a:off x="3505681" y="2323153"/>
                <a:ext cx="195717" cy="192880"/>
              </a:xfrm>
              <a:prstGeom prst="rect">
                <a:avLst/>
              </a:prstGeom>
            </p:spPr>
          </p:pic>
          <p:pic>
            <p:nvPicPr>
              <p:cNvPr id="89" name="Picture 8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tretch>
                <a:fillRect/>
              </a:stretch>
            </p:blipFill>
            <p:spPr>
              <a:xfrm>
                <a:off x="1747074" y="3470361"/>
                <a:ext cx="195717" cy="192880"/>
              </a:xfrm>
              <a:prstGeom prst="rect">
                <a:avLst/>
              </a:prstGeom>
            </p:spPr>
          </p:pic>
          <p:pic>
            <p:nvPicPr>
              <p:cNvPr id="90" name="Picture 89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tretch>
                <a:fillRect/>
              </a:stretch>
            </p:blipFill>
            <p:spPr>
              <a:xfrm>
                <a:off x="776477" y="3854030"/>
                <a:ext cx="195717" cy="192880"/>
              </a:xfrm>
              <a:prstGeom prst="rect">
                <a:avLst/>
              </a:prstGeom>
            </p:spPr>
          </p:pic>
          <p:pic>
            <p:nvPicPr>
              <p:cNvPr id="91" name="Picture 90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tretch>
                <a:fillRect/>
              </a:stretch>
            </p:blipFill>
            <p:spPr>
              <a:xfrm>
                <a:off x="4156115" y="3428854"/>
                <a:ext cx="195717" cy="192880"/>
              </a:xfrm>
              <a:prstGeom prst="rect">
                <a:avLst/>
              </a:prstGeom>
            </p:spPr>
          </p:pic>
          <p:pic>
            <p:nvPicPr>
              <p:cNvPr id="92" name="Picture 91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tretch>
                <a:fillRect/>
              </a:stretch>
            </p:blipFill>
            <p:spPr>
              <a:xfrm>
                <a:off x="4500562" y="2727455"/>
                <a:ext cx="195717" cy="192880"/>
              </a:xfrm>
              <a:prstGeom prst="rect">
                <a:avLst/>
              </a:prstGeom>
            </p:spPr>
          </p:pic>
          <p:pic>
            <p:nvPicPr>
              <p:cNvPr id="93" name="Picture 92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tretch>
                <a:fillRect/>
              </a:stretch>
            </p:blipFill>
            <p:spPr>
              <a:xfrm>
                <a:off x="874335" y="2297722"/>
                <a:ext cx="195717" cy="192880"/>
              </a:xfrm>
              <a:prstGeom prst="rect">
                <a:avLst/>
              </a:prstGeom>
            </p:spPr>
          </p:pic>
        </p:grpSp>
        <p:cxnSp>
          <p:nvCxnSpPr>
            <p:cNvPr id="63" name="Straight Connector 62"/>
            <p:cNvCxnSpPr/>
            <p:nvPr/>
          </p:nvCxnSpPr>
          <p:spPr>
            <a:xfrm flipV="1">
              <a:off x="1248764" y="1043024"/>
              <a:ext cx="577223" cy="179973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>
              <a:off x="2021704" y="1043024"/>
              <a:ext cx="874969" cy="429609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 flipH="1">
              <a:off x="2119562" y="1569073"/>
              <a:ext cx="679252" cy="299175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 flipH="1">
              <a:off x="960862" y="1868248"/>
              <a:ext cx="962983" cy="415234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>
              <a:off x="1077594" y="2420632"/>
              <a:ext cx="570661" cy="259472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 flipV="1">
              <a:off x="1843972" y="2375407"/>
              <a:ext cx="980221" cy="304697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>
              <a:off x="3019910" y="2375407"/>
              <a:ext cx="474439" cy="29946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 flipH="1">
              <a:off x="2835593" y="2501793"/>
              <a:ext cx="756615" cy="521454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 flipH="1">
              <a:off x="1833601" y="3119687"/>
              <a:ext cx="904133" cy="336434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 flipH="1">
              <a:off x="863004" y="3552561"/>
              <a:ext cx="872738" cy="287229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>
              <a:off x="863004" y="4032670"/>
              <a:ext cx="577222" cy="385761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 flipV="1">
              <a:off x="1635943" y="4132530"/>
              <a:ext cx="1286109" cy="285901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 flipV="1">
              <a:off x="3117769" y="3511054"/>
              <a:ext cx="1027014" cy="621476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 flipV="1">
              <a:off x="4242642" y="2906095"/>
              <a:ext cx="344447" cy="508519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293941" y="1462865"/>
            <a:ext cx="3990982" cy="3320059"/>
            <a:chOff x="453656" y="1225899"/>
            <a:chExt cx="3990982" cy="3320059"/>
          </a:xfrm>
        </p:grpSpPr>
        <p:grpSp>
          <p:nvGrpSpPr>
            <p:cNvPr id="5" name="Group 4"/>
            <p:cNvGrpSpPr/>
            <p:nvPr/>
          </p:nvGrpSpPr>
          <p:grpSpPr>
            <a:xfrm>
              <a:off x="453656" y="1225899"/>
              <a:ext cx="3990982" cy="3320059"/>
              <a:chOff x="415644" y="843558"/>
              <a:chExt cx="5020451" cy="4176464"/>
            </a:xfrm>
          </p:grpSpPr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tretch>
                <a:fillRect/>
              </a:stretch>
            </p:blipFill>
            <p:spPr>
              <a:xfrm>
                <a:off x="639664" y="1131590"/>
                <a:ext cx="4534524" cy="3160697"/>
              </a:xfrm>
              <a:prstGeom prst="rect">
                <a:avLst/>
              </a:prstGeom>
            </p:spPr>
          </p:pic>
          <p:sp>
            <p:nvSpPr>
              <p:cNvPr id="9" name="TextBox 8"/>
              <p:cNvSpPr txBox="1"/>
              <p:nvPr/>
            </p:nvSpPr>
            <p:spPr>
              <a:xfrm>
                <a:off x="2617828" y="4744244"/>
                <a:ext cx="860286" cy="2757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050" dirty="0" smtClean="0"/>
                  <a:t>Sensor</a:t>
                </a:r>
                <a:endParaRPr lang="en-US" sz="1050" dirty="0"/>
              </a:p>
            </p:txBody>
          </p:sp>
          <p:grpSp>
            <p:nvGrpSpPr>
              <p:cNvPr id="10" name="Group 9"/>
              <p:cNvGrpSpPr/>
              <p:nvPr/>
            </p:nvGrpSpPr>
            <p:grpSpPr>
              <a:xfrm>
                <a:off x="1792516" y="3373037"/>
                <a:ext cx="426989" cy="426989"/>
                <a:chOff x="6948264" y="482386"/>
                <a:chExt cx="792088" cy="792088"/>
              </a:xfrm>
            </p:grpSpPr>
            <p:sp>
              <p:nvSpPr>
                <p:cNvPr id="59" name="Rectangle 58"/>
                <p:cNvSpPr/>
                <p:nvPr/>
              </p:nvSpPr>
              <p:spPr>
                <a:xfrm>
                  <a:off x="6948264" y="482386"/>
                  <a:ext cx="792088" cy="792088"/>
                </a:xfrm>
                <a:prstGeom prst="rect">
                  <a:avLst/>
                </a:prstGeom>
                <a:noFill/>
                <a:ln>
                  <a:solidFill>
                    <a:srgbClr val="BF342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60" name="Picture 59"/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xmlns="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200470" y="736672"/>
                  <a:ext cx="287675" cy="283505"/>
                </a:xfrm>
                <a:prstGeom prst="rect">
                  <a:avLst/>
                </a:prstGeom>
              </p:spPr>
            </p:pic>
          </p:grpSp>
          <p:grpSp>
            <p:nvGrpSpPr>
              <p:cNvPr id="11" name="Group 10"/>
              <p:cNvGrpSpPr/>
              <p:nvPr/>
            </p:nvGrpSpPr>
            <p:grpSpPr>
              <a:xfrm>
                <a:off x="4304172" y="2593700"/>
                <a:ext cx="384574" cy="384574"/>
                <a:chOff x="6948264" y="482386"/>
                <a:chExt cx="792088" cy="792088"/>
              </a:xfrm>
            </p:grpSpPr>
            <p:sp>
              <p:nvSpPr>
                <p:cNvPr id="57" name="Rectangle 56"/>
                <p:cNvSpPr/>
                <p:nvPr/>
              </p:nvSpPr>
              <p:spPr>
                <a:xfrm>
                  <a:off x="6948264" y="482386"/>
                  <a:ext cx="792088" cy="792088"/>
                </a:xfrm>
                <a:prstGeom prst="rect">
                  <a:avLst/>
                </a:prstGeom>
                <a:noFill/>
                <a:ln>
                  <a:solidFill>
                    <a:srgbClr val="BF342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58" name="Picture 57"/>
                <p:cNvPicPr>
                  <a:picLocks noChangeAspect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xmlns="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200470" y="736672"/>
                  <a:ext cx="287675" cy="283505"/>
                </a:xfrm>
                <a:prstGeom prst="rect">
                  <a:avLst/>
                </a:prstGeom>
              </p:spPr>
            </p:pic>
          </p:grpSp>
          <p:grpSp>
            <p:nvGrpSpPr>
              <p:cNvPr id="12" name="Group 11"/>
              <p:cNvGrpSpPr/>
              <p:nvPr/>
            </p:nvGrpSpPr>
            <p:grpSpPr>
              <a:xfrm>
                <a:off x="1792517" y="3934690"/>
                <a:ext cx="426989" cy="426989"/>
                <a:chOff x="6948264" y="482386"/>
                <a:chExt cx="792088" cy="792088"/>
              </a:xfrm>
            </p:grpSpPr>
            <p:sp>
              <p:nvSpPr>
                <p:cNvPr id="55" name="Rectangle 54"/>
                <p:cNvSpPr/>
                <p:nvPr/>
              </p:nvSpPr>
              <p:spPr>
                <a:xfrm>
                  <a:off x="6948264" y="482386"/>
                  <a:ext cx="792088" cy="792088"/>
                </a:xfrm>
                <a:prstGeom prst="rect">
                  <a:avLst/>
                </a:prstGeom>
                <a:noFill/>
                <a:ln>
                  <a:solidFill>
                    <a:srgbClr val="BF342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56" name="Picture 55"/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xmlns="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200470" y="736672"/>
                  <a:ext cx="287675" cy="283505"/>
                </a:xfrm>
                <a:prstGeom prst="rect">
                  <a:avLst/>
                </a:prstGeom>
              </p:spPr>
            </p:pic>
          </p:grpSp>
          <p:grpSp>
            <p:nvGrpSpPr>
              <p:cNvPr id="13" name="Group 12"/>
              <p:cNvGrpSpPr/>
              <p:nvPr/>
            </p:nvGrpSpPr>
            <p:grpSpPr>
              <a:xfrm>
                <a:off x="1315774" y="3586535"/>
                <a:ext cx="426989" cy="426989"/>
                <a:chOff x="6948264" y="482386"/>
                <a:chExt cx="792088" cy="792088"/>
              </a:xfrm>
            </p:grpSpPr>
            <p:sp>
              <p:nvSpPr>
                <p:cNvPr id="53" name="Rectangle 52"/>
                <p:cNvSpPr/>
                <p:nvPr/>
              </p:nvSpPr>
              <p:spPr>
                <a:xfrm>
                  <a:off x="6948264" y="482386"/>
                  <a:ext cx="792088" cy="792088"/>
                </a:xfrm>
                <a:prstGeom prst="rect">
                  <a:avLst/>
                </a:prstGeom>
                <a:noFill/>
                <a:ln>
                  <a:solidFill>
                    <a:srgbClr val="BF342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54" name="Picture 53"/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xmlns="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200470" y="736672"/>
                  <a:ext cx="287675" cy="283505"/>
                </a:xfrm>
                <a:prstGeom prst="rect">
                  <a:avLst/>
                </a:prstGeom>
              </p:spPr>
            </p:pic>
          </p:grpSp>
          <p:grpSp>
            <p:nvGrpSpPr>
              <p:cNvPr id="14" name="Group 13"/>
              <p:cNvGrpSpPr/>
              <p:nvPr/>
            </p:nvGrpSpPr>
            <p:grpSpPr>
              <a:xfrm>
                <a:off x="3035218" y="3586535"/>
                <a:ext cx="426989" cy="426989"/>
                <a:chOff x="6948264" y="482386"/>
                <a:chExt cx="792088" cy="792088"/>
              </a:xfrm>
            </p:grpSpPr>
            <p:sp>
              <p:nvSpPr>
                <p:cNvPr id="51" name="Rectangle 50"/>
                <p:cNvSpPr/>
                <p:nvPr/>
              </p:nvSpPr>
              <p:spPr>
                <a:xfrm>
                  <a:off x="6948264" y="482386"/>
                  <a:ext cx="792088" cy="792088"/>
                </a:xfrm>
                <a:prstGeom prst="rect">
                  <a:avLst/>
                </a:prstGeom>
                <a:noFill/>
                <a:ln>
                  <a:solidFill>
                    <a:srgbClr val="BF342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52" name="Picture 51"/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xmlns="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200470" y="736672"/>
                  <a:ext cx="287675" cy="283505"/>
                </a:xfrm>
                <a:prstGeom prst="rect">
                  <a:avLst/>
                </a:prstGeom>
              </p:spPr>
            </p:pic>
          </p:grpSp>
          <p:grpSp>
            <p:nvGrpSpPr>
              <p:cNvPr id="15" name="Group 14"/>
              <p:cNvGrpSpPr/>
              <p:nvPr/>
            </p:nvGrpSpPr>
            <p:grpSpPr>
              <a:xfrm>
                <a:off x="3827335" y="3295064"/>
                <a:ext cx="426989" cy="426989"/>
                <a:chOff x="6948264" y="482386"/>
                <a:chExt cx="792088" cy="792088"/>
              </a:xfrm>
            </p:grpSpPr>
            <p:sp>
              <p:nvSpPr>
                <p:cNvPr id="49" name="Rectangle 48"/>
                <p:cNvSpPr/>
                <p:nvPr/>
              </p:nvSpPr>
              <p:spPr>
                <a:xfrm>
                  <a:off x="6948264" y="482386"/>
                  <a:ext cx="792088" cy="792088"/>
                </a:xfrm>
                <a:prstGeom prst="rect">
                  <a:avLst/>
                </a:prstGeom>
                <a:noFill/>
                <a:ln>
                  <a:solidFill>
                    <a:srgbClr val="BF342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50" name="Picture 49"/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xmlns="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200470" y="736672"/>
                  <a:ext cx="287675" cy="283505"/>
                </a:xfrm>
                <a:prstGeom prst="rect">
                  <a:avLst/>
                </a:prstGeom>
              </p:spPr>
            </p:pic>
          </p:grpSp>
          <p:grpSp>
            <p:nvGrpSpPr>
              <p:cNvPr id="16" name="Group 15"/>
              <p:cNvGrpSpPr/>
              <p:nvPr/>
            </p:nvGrpSpPr>
            <p:grpSpPr>
              <a:xfrm>
                <a:off x="1524976" y="1428546"/>
                <a:ext cx="426989" cy="426989"/>
                <a:chOff x="6948264" y="482386"/>
                <a:chExt cx="792088" cy="792088"/>
              </a:xfrm>
            </p:grpSpPr>
            <p:sp>
              <p:nvSpPr>
                <p:cNvPr id="47" name="Rectangle 46"/>
                <p:cNvSpPr/>
                <p:nvPr/>
              </p:nvSpPr>
              <p:spPr>
                <a:xfrm>
                  <a:off x="6948264" y="482386"/>
                  <a:ext cx="792088" cy="792088"/>
                </a:xfrm>
                <a:prstGeom prst="rect">
                  <a:avLst/>
                </a:prstGeom>
                <a:noFill/>
                <a:ln>
                  <a:solidFill>
                    <a:srgbClr val="BF342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48" name="Picture 47"/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xmlns="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200470" y="736672"/>
                  <a:ext cx="287675" cy="283505"/>
                </a:xfrm>
                <a:prstGeom prst="rect">
                  <a:avLst/>
                </a:prstGeom>
              </p:spPr>
            </p:pic>
          </p:grpSp>
          <p:grpSp>
            <p:nvGrpSpPr>
              <p:cNvPr id="17" name="Group 16"/>
              <p:cNvGrpSpPr/>
              <p:nvPr/>
            </p:nvGrpSpPr>
            <p:grpSpPr>
              <a:xfrm>
                <a:off x="1306392" y="2362818"/>
                <a:ext cx="426989" cy="426989"/>
                <a:chOff x="6948264" y="482386"/>
                <a:chExt cx="792088" cy="792088"/>
              </a:xfrm>
            </p:grpSpPr>
            <p:sp>
              <p:nvSpPr>
                <p:cNvPr id="45" name="Rectangle 44"/>
                <p:cNvSpPr/>
                <p:nvPr/>
              </p:nvSpPr>
              <p:spPr>
                <a:xfrm>
                  <a:off x="6948264" y="482386"/>
                  <a:ext cx="792088" cy="792088"/>
                </a:xfrm>
                <a:prstGeom prst="rect">
                  <a:avLst/>
                </a:prstGeom>
                <a:noFill/>
                <a:ln>
                  <a:solidFill>
                    <a:srgbClr val="BF342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46" name="Picture 45"/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xmlns="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200470" y="736672"/>
                  <a:ext cx="287675" cy="283505"/>
                </a:xfrm>
                <a:prstGeom prst="rect">
                  <a:avLst/>
                </a:prstGeom>
              </p:spPr>
            </p:pic>
          </p:grpSp>
          <p:grpSp>
            <p:nvGrpSpPr>
              <p:cNvPr id="18" name="Group 17"/>
              <p:cNvGrpSpPr/>
              <p:nvPr/>
            </p:nvGrpSpPr>
            <p:grpSpPr>
              <a:xfrm>
                <a:off x="2957679" y="2145568"/>
                <a:ext cx="426989" cy="426989"/>
                <a:chOff x="6948264" y="482386"/>
                <a:chExt cx="792088" cy="792088"/>
              </a:xfrm>
            </p:grpSpPr>
            <p:sp>
              <p:nvSpPr>
                <p:cNvPr id="43" name="Rectangle 42"/>
                <p:cNvSpPr/>
                <p:nvPr/>
              </p:nvSpPr>
              <p:spPr>
                <a:xfrm>
                  <a:off x="6948264" y="482386"/>
                  <a:ext cx="792088" cy="792088"/>
                </a:xfrm>
                <a:prstGeom prst="rect">
                  <a:avLst/>
                </a:prstGeom>
                <a:noFill/>
                <a:ln>
                  <a:solidFill>
                    <a:srgbClr val="BF342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44" name="Picture 43"/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xmlns="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200470" y="736672"/>
                  <a:ext cx="287675" cy="283505"/>
                </a:xfrm>
                <a:prstGeom prst="rect">
                  <a:avLst/>
                </a:prstGeom>
              </p:spPr>
            </p:pic>
          </p:grpSp>
          <p:grpSp>
            <p:nvGrpSpPr>
              <p:cNvPr id="21" name="Group 20"/>
              <p:cNvGrpSpPr/>
              <p:nvPr/>
            </p:nvGrpSpPr>
            <p:grpSpPr>
              <a:xfrm>
                <a:off x="2890179" y="2764779"/>
                <a:ext cx="426989" cy="426989"/>
                <a:chOff x="6948264" y="482386"/>
                <a:chExt cx="792088" cy="792088"/>
              </a:xfrm>
            </p:grpSpPr>
            <p:sp>
              <p:nvSpPr>
                <p:cNvPr id="41" name="Rectangle 40"/>
                <p:cNvSpPr/>
                <p:nvPr/>
              </p:nvSpPr>
              <p:spPr>
                <a:xfrm>
                  <a:off x="6948264" y="482386"/>
                  <a:ext cx="792088" cy="792088"/>
                </a:xfrm>
                <a:prstGeom prst="rect">
                  <a:avLst/>
                </a:prstGeom>
                <a:noFill/>
                <a:ln>
                  <a:solidFill>
                    <a:srgbClr val="BF342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42" name="Picture 41"/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xmlns="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200470" y="736672"/>
                  <a:ext cx="287675" cy="283505"/>
                </a:xfrm>
                <a:prstGeom prst="rect">
                  <a:avLst/>
                </a:prstGeom>
              </p:spPr>
            </p:pic>
          </p:grpSp>
          <p:grpSp>
            <p:nvGrpSpPr>
              <p:cNvPr id="22" name="Group 21"/>
              <p:cNvGrpSpPr/>
              <p:nvPr/>
            </p:nvGrpSpPr>
            <p:grpSpPr>
              <a:xfrm>
                <a:off x="3478114" y="2353157"/>
                <a:ext cx="426989" cy="426989"/>
                <a:chOff x="6948264" y="482386"/>
                <a:chExt cx="792088" cy="792088"/>
              </a:xfrm>
            </p:grpSpPr>
            <p:sp>
              <p:nvSpPr>
                <p:cNvPr id="39" name="Rectangle 38"/>
                <p:cNvSpPr/>
                <p:nvPr/>
              </p:nvSpPr>
              <p:spPr>
                <a:xfrm>
                  <a:off x="6948264" y="482386"/>
                  <a:ext cx="792088" cy="792088"/>
                </a:xfrm>
                <a:prstGeom prst="rect">
                  <a:avLst/>
                </a:prstGeom>
                <a:noFill/>
                <a:ln>
                  <a:solidFill>
                    <a:srgbClr val="BF342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40" name="Picture 39"/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xmlns="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200470" y="736672"/>
                  <a:ext cx="287675" cy="283505"/>
                </a:xfrm>
                <a:prstGeom prst="rect">
                  <a:avLst/>
                </a:prstGeom>
              </p:spPr>
            </p:pic>
          </p:grpSp>
          <p:grpSp>
            <p:nvGrpSpPr>
              <p:cNvPr id="23" name="Group 22"/>
              <p:cNvGrpSpPr/>
              <p:nvPr/>
            </p:nvGrpSpPr>
            <p:grpSpPr>
              <a:xfrm>
                <a:off x="2156470" y="1868397"/>
                <a:ext cx="426989" cy="426989"/>
                <a:chOff x="6948264" y="482386"/>
                <a:chExt cx="792088" cy="792088"/>
              </a:xfrm>
            </p:grpSpPr>
            <p:sp>
              <p:nvSpPr>
                <p:cNvPr id="37" name="Rectangle 36"/>
                <p:cNvSpPr/>
                <p:nvPr/>
              </p:nvSpPr>
              <p:spPr>
                <a:xfrm>
                  <a:off x="6948264" y="482386"/>
                  <a:ext cx="792088" cy="792088"/>
                </a:xfrm>
                <a:prstGeom prst="rect">
                  <a:avLst/>
                </a:prstGeom>
                <a:noFill/>
                <a:ln>
                  <a:solidFill>
                    <a:srgbClr val="BF342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38" name="Picture 37"/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xmlns="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200470" y="736672"/>
                  <a:ext cx="287675" cy="283505"/>
                </a:xfrm>
                <a:prstGeom prst="rect">
                  <a:avLst/>
                </a:prstGeom>
              </p:spPr>
            </p:pic>
          </p:grpSp>
          <p:grpSp>
            <p:nvGrpSpPr>
              <p:cNvPr id="24" name="Group 23"/>
              <p:cNvGrpSpPr/>
              <p:nvPr/>
            </p:nvGrpSpPr>
            <p:grpSpPr>
              <a:xfrm>
                <a:off x="2754222" y="1648465"/>
                <a:ext cx="426989" cy="426989"/>
                <a:chOff x="6948264" y="482386"/>
                <a:chExt cx="792088" cy="792088"/>
              </a:xfrm>
            </p:grpSpPr>
            <p:sp>
              <p:nvSpPr>
                <p:cNvPr id="35" name="Rectangle 34"/>
                <p:cNvSpPr/>
                <p:nvPr/>
              </p:nvSpPr>
              <p:spPr>
                <a:xfrm>
                  <a:off x="6948264" y="482386"/>
                  <a:ext cx="792088" cy="792088"/>
                </a:xfrm>
                <a:prstGeom prst="rect">
                  <a:avLst/>
                </a:prstGeom>
                <a:noFill/>
                <a:ln>
                  <a:solidFill>
                    <a:srgbClr val="BF342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36" name="Picture 35"/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xmlns="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200470" y="736672"/>
                  <a:ext cx="287675" cy="283505"/>
                </a:xfrm>
                <a:prstGeom prst="rect">
                  <a:avLst/>
                </a:prstGeom>
              </p:spPr>
            </p:pic>
          </p:grpSp>
          <p:grpSp>
            <p:nvGrpSpPr>
              <p:cNvPr id="25" name="Group 24"/>
              <p:cNvGrpSpPr/>
              <p:nvPr/>
            </p:nvGrpSpPr>
            <p:grpSpPr>
              <a:xfrm>
                <a:off x="2008101" y="2570400"/>
                <a:ext cx="426989" cy="426989"/>
                <a:chOff x="6948264" y="482386"/>
                <a:chExt cx="792088" cy="792088"/>
              </a:xfrm>
            </p:grpSpPr>
            <p:sp>
              <p:nvSpPr>
                <p:cNvPr id="33" name="Rectangle 32"/>
                <p:cNvSpPr/>
                <p:nvPr/>
              </p:nvSpPr>
              <p:spPr>
                <a:xfrm>
                  <a:off x="6948264" y="482386"/>
                  <a:ext cx="792088" cy="792088"/>
                </a:xfrm>
                <a:prstGeom prst="rect">
                  <a:avLst/>
                </a:prstGeom>
                <a:noFill/>
                <a:ln>
                  <a:solidFill>
                    <a:srgbClr val="BF342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34" name="Picture 33"/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xmlns="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200470" y="736672"/>
                  <a:ext cx="287675" cy="283505"/>
                </a:xfrm>
                <a:prstGeom prst="rect">
                  <a:avLst/>
                </a:prstGeom>
              </p:spPr>
            </p:pic>
          </p:grpSp>
          <p:grpSp>
            <p:nvGrpSpPr>
              <p:cNvPr id="26" name="Group 25"/>
              <p:cNvGrpSpPr/>
              <p:nvPr/>
            </p:nvGrpSpPr>
            <p:grpSpPr>
              <a:xfrm>
                <a:off x="2085638" y="1195055"/>
                <a:ext cx="426989" cy="426989"/>
                <a:chOff x="6948264" y="482386"/>
                <a:chExt cx="792088" cy="792088"/>
              </a:xfrm>
            </p:grpSpPr>
            <p:sp>
              <p:nvSpPr>
                <p:cNvPr id="31" name="Rectangle 30"/>
                <p:cNvSpPr/>
                <p:nvPr/>
              </p:nvSpPr>
              <p:spPr>
                <a:xfrm>
                  <a:off x="6948264" y="482386"/>
                  <a:ext cx="792088" cy="792088"/>
                </a:xfrm>
                <a:prstGeom prst="rect">
                  <a:avLst/>
                </a:prstGeom>
                <a:noFill/>
                <a:ln>
                  <a:solidFill>
                    <a:srgbClr val="BF342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32" name="Picture 31"/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xmlns="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200470" y="736672"/>
                  <a:ext cx="287675" cy="283505"/>
                </a:xfrm>
                <a:prstGeom prst="rect">
                  <a:avLst/>
                </a:prstGeom>
              </p:spPr>
            </p:pic>
          </p:grpSp>
          <p:sp>
            <p:nvSpPr>
              <p:cNvPr id="27" name="Rectangle 26"/>
              <p:cNvSpPr/>
              <p:nvPr/>
            </p:nvSpPr>
            <p:spPr>
              <a:xfrm>
                <a:off x="1168159" y="987574"/>
                <a:ext cx="1519553" cy="2204194"/>
              </a:xfrm>
              <a:prstGeom prst="rect">
                <a:avLst/>
              </a:prstGeom>
              <a:noFill/>
              <a:ln>
                <a:solidFill>
                  <a:srgbClr val="2200F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2521168" y="1534349"/>
                <a:ext cx="2584544" cy="1729580"/>
              </a:xfrm>
              <a:prstGeom prst="rect">
                <a:avLst/>
              </a:prstGeom>
              <a:noFill/>
              <a:ln>
                <a:solidFill>
                  <a:srgbClr val="2200F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1063307" y="3084645"/>
                <a:ext cx="3943821" cy="1399863"/>
              </a:xfrm>
              <a:prstGeom prst="rect">
                <a:avLst/>
              </a:prstGeom>
              <a:noFill/>
              <a:ln>
                <a:solidFill>
                  <a:srgbClr val="2200F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415644" y="843558"/>
                <a:ext cx="5020451" cy="3778763"/>
              </a:xfrm>
              <a:prstGeom prst="rect">
                <a:avLst/>
              </a:prstGeom>
              <a:noFill/>
              <a:ln>
                <a:solidFill>
                  <a:srgbClr val="04D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96" name="Picture 9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2033498" y="4383026"/>
              <a:ext cx="160273" cy="157950"/>
            </a:xfrm>
            <a:prstGeom prst="rect">
              <a:avLst/>
            </a:prstGeom>
          </p:spPr>
        </p:pic>
      </p:grpSp>
      <p:sp>
        <p:nvSpPr>
          <p:cNvPr id="98" name="TextBox 97"/>
          <p:cNvSpPr txBox="1"/>
          <p:nvPr/>
        </p:nvSpPr>
        <p:spPr>
          <a:xfrm>
            <a:off x="562352" y="152201"/>
            <a:ext cx="64476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Tree</a:t>
            </a:r>
            <a:r>
              <a:rPr lang="zh-CN" alt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Comparison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97" name="文本框 6"/>
          <p:cNvSpPr txBox="1"/>
          <p:nvPr/>
        </p:nvSpPr>
        <p:spPr>
          <a:xfrm>
            <a:off x="0" y="4732396"/>
            <a:ext cx="864096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000" dirty="0" smtClean="0">
                <a:solidFill>
                  <a:schemeClr val="bg1">
                    <a:lumMod val="50000"/>
                  </a:schemeClr>
                </a:solidFill>
              </a:rPr>
              <a:t>[1]</a:t>
            </a:r>
            <a:r>
              <a:rPr kumimoji="1" lang="zh-CN" altLang="en-US" sz="10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kumimoji="1" lang="en-US" altLang="zh-CN" sz="1000" dirty="0" smtClean="0">
                <a:solidFill>
                  <a:schemeClr val="bg1">
                    <a:lumMod val="50000"/>
                  </a:schemeClr>
                </a:solidFill>
              </a:rPr>
              <a:t>http</a:t>
            </a:r>
            <a:r>
              <a:rPr kumimoji="1" lang="en-US" altLang="zh-CN" sz="1000" dirty="0">
                <a:solidFill>
                  <a:schemeClr val="bg1">
                    <a:lumMod val="50000"/>
                  </a:schemeClr>
                </a:solidFill>
              </a:rPr>
              <a:t>://</a:t>
            </a:r>
            <a:r>
              <a:rPr kumimoji="1" lang="en-US" altLang="zh-CN" sz="1000" dirty="0" smtClean="0">
                <a:solidFill>
                  <a:schemeClr val="bg1">
                    <a:lumMod val="50000"/>
                  </a:schemeClr>
                </a:solidFill>
              </a:rPr>
              <a:t>map.baidu.com</a:t>
            </a:r>
          </a:p>
          <a:p>
            <a:r>
              <a:rPr kumimoji="1" lang="en-US" altLang="zh-CN" sz="1000" dirty="0" smtClean="0">
                <a:solidFill>
                  <a:schemeClr val="bg1">
                    <a:lumMod val="50000"/>
                  </a:schemeClr>
                </a:solidFill>
              </a:rPr>
              <a:t>[2]</a:t>
            </a:r>
            <a:r>
              <a:rPr kumimoji="1" lang="zh-CN" altLang="en-US" sz="10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kumimoji="1" lang="en-US" altLang="zh-CN" sz="1000" dirty="0" smtClean="0">
                <a:solidFill>
                  <a:schemeClr val="bg1">
                    <a:lumMod val="50000"/>
                  </a:schemeClr>
                </a:solidFill>
              </a:rPr>
              <a:t>http://map.baidu.com</a:t>
            </a:r>
          </a:p>
          <a:p>
            <a:endParaRPr kumimoji="1" lang="en-US" altLang="zh-CN" sz="10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10195841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500034" y="571486"/>
            <a:ext cx="4000528" cy="2143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内容占位符 2"/>
          <p:cNvSpPr txBox="1">
            <a:spLocks/>
          </p:cNvSpPr>
          <p:nvPr/>
        </p:nvSpPr>
        <p:spPr>
          <a:xfrm>
            <a:off x="4314178" y="2467607"/>
            <a:ext cx="3929090" cy="89737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2000" dirty="0" smtClean="0"/>
              <a:t>Can’t realize continuous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query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1214414" y="1500180"/>
            <a:ext cx="3872230" cy="2376264"/>
            <a:chOff x="916204" y="1851670"/>
            <a:chExt cx="3168188" cy="1944216"/>
          </a:xfrm>
        </p:grpSpPr>
        <p:sp>
          <p:nvSpPr>
            <p:cNvPr id="6" name="内容占位符 2"/>
            <p:cNvSpPr txBox="1">
              <a:spLocks/>
            </p:cNvSpPr>
            <p:nvPr/>
          </p:nvSpPr>
          <p:spPr>
            <a:xfrm>
              <a:off x="916204" y="1851670"/>
              <a:ext cx="3168188" cy="1944216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457200" indent="-457200">
                <a:buFont typeface="+mj-lt"/>
                <a:buAutoNum type="alphaUcPeriod"/>
              </a:pPr>
              <a:r>
                <a:rPr lang="en-US" altLang="zh-CN" sz="2400" dirty="0" smtClean="0"/>
                <a:t>Moment</a:t>
              </a:r>
              <a:r>
                <a:rPr lang="zh-CN" altLang="en-US" sz="2400" dirty="0" smtClean="0"/>
                <a:t> </a:t>
              </a:r>
              <a:r>
                <a:rPr lang="en-US" altLang="zh-CN" sz="2400" dirty="0" smtClean="0"/>
                <a:t>&amp;</a:t>
              </a:r>
              <a:r>
                <a:rPr lang="zh-CN" altLang="en-US" sz="2400" dirty="0" smtClean="0"/>
                <a:t> </a:t>
              </a:r>
              <a:r>
                <a:rPr lang="en-US" altLang="zh-CN" sz="2400" dirty="0" smtClean="0"/>
                <a:t>Spot</a:t>
              </a:r>
            </a:p>
            <a:p>
              <a:pPr marL="457200" indent="-457200">
                <a:buFont typeface="+mj-lt"/>
                <a:buAutoNum type="alphaUcPeriod"/>
              </a:pPr>
              <a:r>
                <a:rPr lang="en-US" altLang="zh-CN" sz="2400" dirty="0" smtClean="0"/>
                <a:t>Period</a:t>
              </a:r>
              <a:r>
                <a:rPr lang="zh-CN" altLang="en-US" sz="2400" dirty="0" smtClean="0"/>
                <a:t> </a:t>
              </a:r>
              <a:r>
                <a:rPr lang="en-US" altLang="zh-CN" sz="2400" dirty="0" smtClean="0"/>
                <a:t>&amp;</a:t>
              </a:r>
              <a:r>
                <a:rPr lang="zh-CN" altLang="en-US" sz="2400" dirty="0" smtClean="0"/>
                <a:t> </a:t>
              </a:r>
              <a:r>
                <a:rPr lang="en-US" altLang="zh-CN" sz="2400" dirty="0" smtClean="0"/>
                <a:t>Spot</a:t>
              </a:r>
            </a:p>
            <a:p>
              <a:pPr marL="457200" indent="-457200">
                <a:buFont typeface="+mj-lt"/>
                <a:buAutoNum type="alphaUcPeriod"/>
              </a:pPr>
              <a:r>
                <a:rPr lang="en-US" altLang="zh-CN" sz="2400" dirty="0" smtClean="0"/>
                <a:t>Moment</a:t>
              </a:r>
              <a:r>
                <a:rPr lang="zh-CN" altLang="en-US" sz="2400" dirty="0" smtClean="0"/>
                <a:t> </a:t>
              </a:r>
              <a:r>
                <a:rPr lang="en-US" altLang="zh-CN" sz="2400" dirty="0" smtClean="0"/>
                <a:t>&amp;</a:t>
              </a:r>
              <a:r>
                <a:rPr lang="zh-CN" altLang="en-US" sz="2400" dirty="0" smtClean="0"/>
                <a:t> </a:t>
              </a:r>
              <a:r>
                <a:rPr lang="en-US" altLang="zh-CN" sz="2400" dirty="0" smtClean="0"/>
                <a:t>Area</a:t>
              </a:r>
            </a:p>
            <a:p>
              <a:pPr marL="457200" indent="-457200">
                <a:buFont typeface="+mj-lt"/>
                <a:buAutoNum type="alphaUcPeriod"/>
              </a:pPr>
              <a:r>
                <a:rPr lang="en-US" altLang="zh-CN" sz="2400" dirty="0" smtClean="0"/>
                <a:t>Period</a:t>
              </a:r>
              <a:r>
                <a:rPr lang="zh-CN" altLang="en-US" sz="2400" dirty="0" smtClean="0"/>
                <a:t> </a:t>
              </a:r>
              <a:r>
                <a:rPr lang="en-US" altLang="zh-CN" sz="2400" dirty="0" smtClean="0"/>
                <a:t>&amp;</a:t>
              </a:r>
              <a:r>
                <a:rPr lang="zh-CN" altLang="en-US" sz="2400" dirty="0" smtClean="0"/>
                <a:t> </a:t>
              </a:r>
              <a:r>
                <a:rPr lang="en-US" altLang="zh-CN" sz="2400" dirty="0" smtClean="0"/>
                <a:t>Area</a:t>
              </a:r>
            </a:p>
          </p:txBody>
        </p:sp>
        <p:sp>
          <p:nvSpPr>
            <p:cNvPr id="9" name="右大括号 8"/>
            <p:cNvSpPr/>
            <p:nvPr/>
          </p:nvSpPr>
          <p:spPr>
            <a:xfrm>
              <a:off x="3218577" y="2383776"/>
              <a:ext cx="304480" cy="818290"/>
            </a:xfrm>
            <a:prstGeom prst="rightBrace">
              <a:avLst>
                <a:gd name="adj1" fmla="val 16524"/>
                <a:gd name="adj2" fmla="val 50000"/>
              </a:avLst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562352" y="191142"/>
            <a:ext cx="64476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Query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7288007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5857884" y="1500180"/>
            <a:ext cx="321471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 smtClean="0"/>
              <a:t>Fitting discrete points with 6 machine learning methods.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 smtClean="0"/>
              <a:t>Using the evaluation score to choose the most suitable method.</a:t>
            </a:r>
            <a:endParaRPr lang="zh-CN" altLang="en-US" sz="20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92108" y="857238"/>
            <a:ext cx="5537214" cy="38621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0" name="矩形 19"/>
          <p:cNvSpPr/>
          <p:nvPr/>
        </p:nvSpPr>
        <p:spPr>
          <a:xfrm>
            <a:off x="500034" y="571486"/>
            <a:ext cx="4000528" cy="2143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1643042" y="4714890"/>
            <a:ext cx="32147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/>
            <a:r>
              <a:rPr lang="en-US" altLang="zh-CN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Figure 1 Temperature in a spell at particular location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62352" y="152201"/>
            <a:ext cx="64476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Our Solution </a:t>
            </a:r>
            <a:r>
              <a:rPr lang="en-US" altLang="zh-CN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-- </a:t>
            </a:r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Machine </a:t>
            </a:r>
            <a:r>
              <a:rPr lang="en-US" altLang="zh-CN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Learning</a:t>
            </a:r>
            <a:endParaRPr lang="zh-CN" altLang="en-US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46580557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常用字体2">
      <a:majorFont>
        <a:latin typeface="Impact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1A7BAE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3059</TotalTime>
  <Words>464</Words>
  <Application>Microsoft Macintosh PowerPoint</Application>
  <PresentationFormat>全屏显示(16:9)</PresentationFormat>
  <Paragraphs>111</Paragraphs>
  <Slides>17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18" baseType="lpstr">
      <vt:lpstr>Office 主题</vt:lpstr>
      <vt:lpstr>幻灯片 1</vt:lpstr>
      <vt:lpstr>幻灯片 2</vt:lpstr>
      <vt:lpstr>幻灯片 3</vt:lpstr>
      <vt:lpstr>幻灯片 4</vt:lpstr>
      <vt:lpstr>幻灯片 5</vt:lpstr>
      <vt:lpstr>幻灯片 6</vt:lpstr>
      <vt:lpstr>幻灯片 7</vt:lpstr>
      <vt:lpstr>幻灯片 8</vt:lpstr>
      <vt:lpstr>幻灯片 9</vt:lpstr>
      <vt:lpstr>幻灯片 10</vt:lpstr>
      <vt:lpstr>幻灯片 11</vt:lpstr>
      <vt:lpstr>幻灯片 12</vt:lpstr>
      <vt:lpstr>幻灯片 13</vt:lpstr>
      <vt:lpstr>幻灯片 14</vt:lpstr>
      <vt:lpstr>幻灯片 15</vt:lpstr>
      <vt:lpstr>幻灯片 16</vt:lpstr>
      <vt:lpstr>幻灯片 17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邵嘉琳</dc:creator>
  <cp:lastModifiedBy>lh</cp:lastModifiedBy>
  <cp:revision>709</cp:revision>
  <dcterms:modified xsi:type="dcterms:W3CDTF">2017-12-09T15:12:44Z</dcterms:modified>
</cp:coreProperties>
</file>